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embeddedFontLst>
    <p:embeddedFont>
      <p:font typeface="Poppins"/>
      <p:regular r:id="rId21"/>
      <p:bold r:id="rId22"/>
      <p:italic r:id="rId23"/>
      <p:boldItalic r:id="rId24"/>
    </p:embeddedFont>
    <p:embeddedFont>
      <p:font typeface="Inter"/>
      <p:regular r:id="rId25"/>
      <p:bold r:id="rId26"/>
      <p:italic r:id="rId27"/>
      <p:boldItalic r:id="rId28"/>
    </p:embeddedFont>
    <p:embeddedFont>
      <p:font typeface="Poppins SemiBold"/>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oppins-bold.fntdata"/><Relationship Id="rId21" Type="http://schemas.openxmlformats.org/officeDocument/2006/relationships/font" Target="fonts/Poppins-regular.fntdata"/><Relationship Id="rId24" Type="http://schemas.openxmlformats.org/officeDocument/2006/relationships/font" Target="fonts/Poppins-boldItalic.fntdata"/><Relationship Id="rId23" Type="http://schemas.openxmlformats.org/officeDocument/2006/relationships/font" Target="fonts/Poppi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Inter-bold.fntdata"/><Relationship Id="rId25" Type="http://schemas.openxmlformats.org/officeDocument/2006/relationships/font" Target="fonts/Inter-regular.fntdata"/><Relationship Id="rId28" Type="http://schemas.openxmlformats.org/officeDocument/2006/relationships/font" Target="fonts/Inter-boldItalic.fntdata"/><Relationship Id="rId27" Type="http://schemas.openxmlformats.org/officeDocument/2006/relationships/font" Target="fonts/Inter-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SemiBold-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SemiBold-italic.fntdata"/><Relationship Id="rId30" Type="http://schemas.openxmlformats.org/officeDocument/2006/relationships/font" Target="fonts/PoppinsSemiBold-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PoppinsSemiBold-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cb96f8875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g3cb96f8875d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8.png"/><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8.png"/><Relationship Id="rId5"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36.png"/><Relationship Id="rId5"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3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9.png"/><Relationship Id="rId13" Type="http://schemas.openxmlformats.org/officeDocument/2006/relationships/image" Target="../media/image8.png"/><Relationship Id="rId12"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3.png"/><Relationship Id="rId9" Type="http://schemas.openxmlformats.org/officeDocument/2006/relationships/image" Target="../media/image7.png"/><Relationship Id="rId15" Type="http://schemas.openxmlformats.org/officeDocument/2006/relationships/image" Target="../media/image2.png"/><Relationship Id="rId14" Type="http://schemas.openxmlformats.org/officeDocument/2006/relationships/image" Target="../media/image14.png"/><Relationship Id="rId5" Type="http://schemas.openxmlformats.org/officeDocument/2006/relationships/image" Target="../media/image18.png"/><Relationship Id="rId6" Type="http://schemas.openxmlformats.org/officeDocument/2006/relationships/image" Target="../media/image12.png"/><Relationship Id="rId7" Type="http://schemas.openxmlformats.org/officeDocument/2006/relationships/image" Target="../media/image19.png"/><Relationship Id="rId8" Type="http://schemas.openxmlformats.org/officeDocument/2006/relationships/image" Target="../media/image5.png"/></Relationships>
</file>

<file path=ppt/slides/_rels/slide5.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17.png"/><Relationship Id="rId12"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27.png"/><Relationship Id="rId5" Type="http://schemas.openxmlformats.org/officeDocument/2006/relationships/image" Target="../media/image22.png"/><Relationship Id="rId6" Type="http://schemas.openxmlformats.org/officeDocument/2006/relationships/image" Target="../media/image16.png"/><Relationship Id="rId7" Type="http://schemas.openxmlformats.org/officeDocument/2006/relationships/image" Target="../media/image21.png"/><Relationship Id="rId8"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26.png"/><Relationship Id="rId5"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8.png"/><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34.jpg"/><Relationship Id="rId5"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3" name="Shape 83"/>
        <p:cNvGrpSpPr/>
        <p:nvPr/>
      </p:nvGrpSpPr>
      <p:grpSpPr>
        <a:xfrm>
          <a:off x="0" y="0"/>
          <a:ext cx="0" cy="0"/>
          <a:chOff x="0" y="0"/>
          <a:chExt cx="0" cy="0"/>
        </a:xfrm>
      </p:grpSpPr>
      <p:pic>
        <p:nvPicPr>
          <p:cNvPr descr="image.png" id="84" name="Google Shape;84;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85" name="Google Shape;85;p13"/>
          <p:cNvSpPr txBox="1"/>
          <p:nvPr/>
        </p:nvSpPr>
        <p:spPr>
          <a:xfrm>
            <a:off x="2795587" y="2815679"/>
            <a:ext cx="6600825" cy="67047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US" sz="4800" u="none" cap="none" strike="noStrike">
                <a:solidFill>
                  <a:srgbClr val="0284C7"/>
                </a:solidFill>
                <a:latin typeface="Poppins"/>
                <a:ea typeface="Poppins"/>
                <a:cs typeface="Poppins"/>
                <a:sym typeface="Poppins"/>
              </a:rPr>
              <a:t>Introductie ODRL</a:t>
            </a:r>
            <a:endParaRPr/>
          </a:p>
        </p:txBody>
      </p:sp>
      <p:sp>
        <p:nvSpPr>
          <p:cNvPr id="86" name="Google Shape;86;p13"/>
          <p:cNvSpPr txBox="1"/>
          <p:nvPr/>
        </p:nvSpPr>
        <p:spPr>
          <a:xfrm>
            <a:off x="2952750" y="3676650"/>
            <a:ext cx="6286500" cy="277200"/>
          </a:xfrm>
          <a:prstGeom prst="rect">
            <a:avLst/>
          </a:prstGeom>
          <a:noFill/>
          <a:ln>
            <a:noFill/>
          </a:ln>
        </p:spPr>
        <p:txBody>
          <a:bodyPr anchorCtr="0" anchor="t" bIns="0" lIns="0" spcFirstLastPara="1" rIns="0" wrap="square" tIns="0">
            <a:spAutoFit/>
          </a:bodyPr>
          <a:lstStyle/>
          <a:p>
            <a:pPr indent="0" lvl="0" marL="0" marR="0" rtl="0" algn="ctr">
              <a:lnSpc>
                <a:spcPct val="159944"/>
              </a:lnSpc>
              <a:spcBef>
                <a:spcPts val="0"/>
              </a:spcBef>
              <a:spcAft>
                <a:spcPts val="0"/>
              </a:spcAft>
              <a:buNone/>
            </a:pPr>
            <a:r>
              <a:rPr b="0" i="0" lang="en-US" sz="1800" u="none" cap="none" strike="noStrike">
                <a:solidFill>
                  <a:srgbClr val="475569"/>
                </a:solidFill>
                <a:latin typeface="Inter"/>
                <a:ea typeface="Inter"/>
                <a:cs typeface="Inter"/>
                <a:sym typeface="Inter"/>
              </a:rPr>
              <a:t>Open Digital Rights Language in </a:t>
            </a:r>
            <a:r>
              <a:rPr lang="en-US" sz="1800">
                <a:solidFill>
                  <a:srgbClr val="475569"/>
                </a:solidFill>
                <a:latin typeface="Inter"/>
                <a:ea typeface="Inter"/>
                <a:cs typeface="Inter"/>
                <a:sym typeface="Inter"/>
              </a:rPr>
              <a:t>f</a:t>
            </a:r>
            <a:r>
              <a:rPr b="0" i="0" lang="en-US" sz="1800" u="none" cap="none" strike="noStrike">
                <a:solidFill>
                  <a:srgbClr val="475569"/>
                </a:solidFill>
                <a:latin typeface="Inter"/>
                <a:ea typeface="Inter"/>
                <a:cs typeface="Inter"/>
                <a:sym typeface="Inter"/>
              </a:rPr>
              <a:t>ederatie</a:t>
            </a:r>
            <a:r>
              <a:rPr lang="en-US" sz="1800">
                <a:solidFill>
                  <a:srgbClr val="475569"/>
                </a:solidFill>
                <a:latin typeface="Inter"/>
                <a:ea typeface="Inter"/>
                <a:cs typeface="Inter"/>
                <a:sym typeface="Inter"/>
              </a:rPr>
              <a:t>ve</a:t>
            </a:r>
            <a:r>
              <a:rPr b="0" i="0" lang="en-US" sz="1800" u="none" cap="none" strike="noStrike">
                <a:solidFill>
                  <a:srgbClr val="475569"/>
                </a:solidFill>
                <a:latin typeface="Inter"/>
                <a:ea typeface="Inter"/>
                <a:cs typeface="Inter"/>
                <a:sym typeface="Inter"/>
              </a:rPr>
              <a:t> </a:t>
            </a:r>
            <a:r>
              <a:rPr lang="en-US" sz="1800">
                <a:solidFill>
                  <a:srgbClr val="475569"/>
                </a:solidFill>
                <a:latin typeface="Inter"/>
                <a:ea typeface="Inter"/>
                <a:cs typeface="Inter"/>
                <a:sym typeface="Inter"/>
              </a:rPr>
              <a:t>d</a:t>
            </a:r>
            <a:r>
              <a:rPr b="0" i="0" lang="en-US" sz="1800" u="none" cap="none" strike="noStrike">
                <a:solidFill>
                  <a:srgbClr val="475569"/>
                </a:solidFill>
                <a:latin typeface="Inter"/>
                <a:ea typeface="Inter"/>
                <a:cs typeface="Inter"/>
                <a:sym typeface="Inter"/>
              </a:rPr>
              <a:t>atastelsels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3" name="Shape 223"/>
        <p:cNvGrpSpPr/>
        <p:nvPr/>
      </p:nvGrpSpPr>
      <p:grpSpPr>
        <a:xfrm>
          <a:off x="0" y="0"/>
          <a:ext cx="0" cy="0"/>
          <a:chOff x="0" y="0"/>
          <a:chExt cx="0" cy="0"/>
        </a:xfrm>
      </p:grpSpPr>
      <p:sp>
        <p:nvSpPr>
          <p:cNvPr id="224" name="Google Shape;224;p22"/>
          <p:cNvSpPr txBox="1"/>
          <p:nvPr/>
        </p:nvSpPr>
        <p:spPr>
          <a:xfrm>
            <a:off x="571500" y="571500"/>
            <a:ext cx="11601600" cy="48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3150" u="none" cap="none" strike="noStrike">
                <a:solidFill>
                  <a:srgbClr val="0F172A"/>
                </a:solidFill>
                <a:latin typeface="Poppins SemiBold"/>
                <a:ea typeface="Poppins SemiBold"/>
                <a:cs typeface="Poppins SemiBold"/>
                <a:sym typeface="Poppins SemiBold"/>
              </a:rPr>
              <a:t>Aandachtspun</a:t>
            </a:r>
            <a:r>
              <a:rPr lang="en-US" sz="3150">
                <a:solidFill>
                  <a:srgbClr val="0F172A"/>
                </a:solidFill>
                <a:latin typeface="Poppins SemiBold"/>
                <a:ea typeface="Poppins SemiBold"/>
                <a:cs typeface="Poppins SemiBold"/>
                <a:sym typeface="Poppins SemiBold"/>
              </a:rPr>
              <a:t>t 3</a:t>
            </a:r>
            <a:r>
              <a:rPr b="0" i="0" lang="en-US" sz="3150" u="none" cap="none" strike="noStrike">
                <a:solidFill>
                  <a:srgbClr val="0F172A"/>
                </a:solidFill>
                <a:latin typeface="Poppins SemiBold"/>
                <a:ea typeface="Poppins SemiBold"/>
                <a:cs typeface="Poppins SemiBold"/>
                <a:sym typeface="Poppins SemiBold"/>
              </a:rPr>
              <a:t>: Granulariteit </a:t>
            </a:r>
            <a:endParaRPr/>
          </a:p>
        </p:txBody>
      </p:sp>
      <p:sp>
        <p:nvSpPr>
          <p:cNvPr id="225" name="Google Shape;225;p22"/>
          <p:cNvSpPr txBox="1"/>
          <p:nvPr/>
        </p:nvSpPr>
        <p:spPr>
          <a:xfrm>
            <a:off x="571650" y="1804975"/>
            <a:ext cx="5286300" cy="2078100"/>
          </a:xfrm>
          <a:prstGeom prst="rect">
            <a:avLst/>
          </a:prstGeom>
          <a:noFill/>
          <a:ln>
            <a:noFill/>
          </a:ln>
        </p:spPr>
        <p:txBody>
          <a:bodyPr anchorCtr="0" anchor="t" bIns="0" lIns="104775" spcFirstLastPara="1" rIns="0" wrap="square" tIns="0">
            <a:spAutoFit/>
          </a:bodyPr>
          <a:lstStyle/>
          <a:p>
            <a:pPr indent="-323850" lvl="0" marL="457200" marR="0" rtl="0" algn="l">
              <a:lnSpc>
                <a:spcPct val="160000"/>
              </a:lnSpc>
              <a:spcBef>
                <a:spcPts val="0"/>
              </a:spcBef>
              <a:spcAft>
                <a:spcPts val="0"/>
              </a:spcAft>
              <a:buClr>
                <a:srgbClr val="334155"/>
              </a:buClr>
              <a:buSzPts val="1500"/>
              <a:buFont typeface="Inter"/>
              <a:buChar char="●"/>
            </a:pPr>
            <a:r>
              <a:rPr b="1" lang="en-US" sz="1500">
                <a:solidFill>
                  <a:srgbClr val="334155"/>
                </a:solidFill>
                <a:latin typeface="Inter"/>
                <a:ea typeface="Inter"/>
                <a:cs typeface="Inter"/>
                <a:sym typeface="Inter"/>
              </a:rPr>
              <a:t>Dataset niveau</a:t>
            </a:r>
            <a:r>
              <a:rPr b="1" i="0" lang="en-US" sz="1500" u="none" cap="none" strike="noStrike">
                <a:solidFill>
                  <a:srgbClr val="334155"/>
                </a:solidFill>
                <a:latin typeface="Inter"/>
                <a:ea typeface="Inter"/>
                <a:cs typeface="Inter"/>
                <a:sym typeface="Inter"/>
              </a:rPr>
              <a:t>:</a:t>
            </a:r>
            <a:r>
              <a:rPr b="0" i="0" lang="en-US" sz="1500" u="none" cap="none" strike="noStrike">
                <a:solidFill>
                  <a:srgbClr val="334155"/>
                </a:solidFill>
                <a:latin typeface="Inter"/>
                <a:ea typeface="Inter"/>
                <a:cs typeface="Inter"/>
                <a:sym typeface="Inter"/>
              </a:rPr>
              <a:t> ODRL is vooral gericht op modellering op het niveau </a:t>
            </a:r>
            <a:r>
              <a:rPr lang="en-US" sz="1500">
                <a:solidFill>
                  <a:srgbClr val="334155"/>
                </a:solidFill>
                <a:latin typeface="Inter"/>
                <a:ea typeface="Inter"/>
                <a:cs typeface="Inter"/>
                <a:sym typeface="Inter"/>
              </a:rPr>
              <a:t>van datasets. </a:t>
            </a:r>
            <a:endParaRPr sz="1500">
              <a:solidFill>
                <a:srgbClr val="334155"/>
              </a:solidFill>
              <a:latin typeface="Inter"/>
              <a:ea typeface="Inter"/>
              <a:cs typeface="Inter"/>
              <a:sym typeface="Inter"/>
            </a:endParaRPr>
          </a:p>
          <a:p>
            <a:pPr indent="-323850" lvl="0" marL="457200" marR="0" rtl="0" algn="l">
              <a:lnSpc>
                <a:spcPct val="160000"/>
              </a:lnSpc>
              <a:spcBef>
                <a:spcPts val="0"/>
              </a:spcBef>
              <a:spcAft>
                <a:spcPts val="0"/>
              </a:spcAft>
              <a:buClr>
                <a:srgbClr val="334155"/>
              </a:buClr>
              <a:buSzPts val="1500"/>
              <a:buFont typeface="Inter"/>
              <a:buChar char="●"/>
            </a:pPr>
            <a:r>
              <a:rPr lang="en-US" sz="1500">
                <a:solidFill>
                  <a:srgbClr val="334155"/>
                </a:solidFill>
                <a:latin typeface="Inter"/>
                <a:ea typeface="Inter"/>
                <a:cs typeface="Inter"/>
                <a:sym typeface="Inter"/>
              </a:rPr>
              <a:t>Fijnmazig beleid op tabel, attribuut of rijniveau vereist kunst en vliegwerk. </a:t>
            </a:r>
            <a:endParaRPr sz="1500">
              <a:solidFill>
                <a:srgbClr val="334155"/>
              </a:solidFill>
              <a:latin typeface="Inter"/>
              <a:ea typeface="Inter"/>
              <a:cs typeface="Inter"/>
              <a:sym typeface="Inter"/>
            </a:endParaRPr>
          </a:p>
          <a:p>
            <a:pPr indent="-323850" lvl="0" marL="457200" marR="0" rtl="0" algn="l">
              <a:lnSpc>
                <a:spcPct val="160000"/>
              </a:lnSpc>
              <a:spcBef>
                <a:spcPts val="0"/>
              </a:spcBef>
              <a:spcAft>
                <a:spcPts val="0"/>
              </a:spcAft>
              <a:buClr>
                <a:srgbClr val="334155"/>
              </a:buClr>
              <a:buSzPts val="1500"/>
              <a:buFont typeface="Inter"/>
              <a:buChar char="●"/>
            </a:pPr>
            <a:r>
              <a:rPr lang="en-US" sz="1500">
                <a:solidFill>
                  <a:srgbClr val="334155"/>
                </a:solidFill>
                <a:latin typeface="Inter"/>
                <a:ea typeface="Inter"/>
                <a:cs typeface="Inter"/>
                <a:sym typeface="Inter"/>
              </a:rPr>
              <a:t>Hoe om te gaan met andere splitsingen? Beleid per afdeling? Beleid per endpoint?</a:t>
            </a:r>
            <a:endParaRPr sz="1500">
              <a:solidFill>
                <a:srgbClr val="334155"/>
              </a:solidFill>
              <a:latin typeface="Inter"/>
              <a:ea typeface="Inter"/>
              <a:cs typeface="Inter"/>
              <a:sym typeface="Inter"/>
            </a:endParaRPr>
          </a:p>
        </p:txBody>
      </p:sp>
      <p:pic>
        <p:nvPicPr>
          <p:cNvPr descr="image.png" id="226" name="Google Shape;226;p22"/>
          <p:cNvPicPr preferRelativeResize="0"/>
          <p:nvPr/>
        </p:nvPicPr>
        <p:blipFill rotWithShape="1">
          <a:blip r:embed="rId3">
            <a:alphaModFix/>
          </a:blip>
          <a:srcRect b="0" l="0" r="0" t="0"/>
          <a:stretch/>
        </p:blipFill>
        <p:spPr>
          <a:xfrm>
            <a:off x="718650" y="4631751"/>
            <a:ext cx="5095875" cy="1591300"/>
          </a:xfrm>
          <a:prstGeom prst="rect">
            <a:avLst/>
          </a:prstGeom>
          <a:noFill/>
          <a:ln>
            <a:noFill/>
          </a:ln>
        </p:spPr>
      </p:pic>
      <p:sp>
        <p:nvSpPr>
          <p:cNvPr id="227" name="Google Shape;227;p22"/>
          <p:cNvSpPr txBox="1"/>
          <p:nvPr/>
        </p:nvSpPr>
        <p:spPr>
          <a:xfrm>
            <a:off x="947250" y="4822247"/>
            <a:ext cx="4910700" cy="231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500">
                <a:solidFill>
                  <a:srgbClr val="BE123C"/>
                </a:solidFill>
                <a:latin typeface="Poppins"/>
                <a:ea typeface="Poppins"/>
                <a:cs typeface="Poppins"/>
                <a:sym typeface="Poppins"/>
              </a:rPr>
              <a:t>Oplossingsrichting</a:t>
            </a:r>
            <a:r>
              <a:rPr b="1" i="0" lang="en-US" sz="1500" u="none" cap="none" strike="noStrike">
                <a:solidFill>
                  <a:srgbClr val="BE123C"/>
                </a:solidFill>
                <a:latin typeface="Poppins"/>
                <a:ea typeface="Poppins"/>
                <a:cs typeface="Poppins"/>
                <a:sym typeface="Poppins"/>
              </a:rPr>
              <a:t>: odrl:</a:t>
            </a:r>
            <a:r>
              <a:rPr b="1" lang="en-US" sz="1500">
                <a:solidFill>
                  <a:srgbClr val="BE123C"/>
                </a:solidFill>
                <a:latin typeface="Poppins"/>
                <a:ea typeface="Poppins"/>
                <a:cs typeface="Poppins"/>
                <a:sym typeface="Poppins"/>
              </a:rPr>
              <a:t>refinement </a:t>
            </a:r>
            <a:r>
              <a:rPr b="1" i="0" lang="en-US" sz="1500" u="none" cap="none" strike="noStrike">
                <a:solidFill>
                  <a:srgbClr val="BE123C"/>
                </a:solidFill>
                <a:latin typeface="Poppins"/>
                <a:ea typeface="Poppins"/>
                <a:cs typeface="Poppins"/>
                <a:sym typeface="Poppins"/>
              </a:rPr>
              <a:t>?</a:t>
            </a:r>
            <a:endParaRPr/>
          </a:p>
        </p:txBody>
      </p:sp>
      <p:sp>
        <p:nvSpPr>
          <p:cNvPr id="228" name="Google Shape;228;p22"/>
          <p:cNvSpPr txBox="1"/>
          <p:nvPr/>
        </p:nvSpPr>
        <p:spPr>
          <a:xfrm>
            <a:off x="947250" y="5203247"/>
            <a:ext cx="4676700" cy="8727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lang="en-US" sz="1350">
                <a:solidFill>
                  <a:srgbClr val="881337"/>
                </a:solidFill>
                <a:latin typeface="Inter"/>
                <a:ea typeface="Inter"/>
                <a:cs typeface="Inter"/>
                <a:sym typeface="Inter"/>
              </a:rPr>
              <a:t>ODRL kent het concept van “refinement”. We kunnen verkennen of dit gebruikt kan worden om granulariteit van beleid te realiseren.</a:t>
            </a:r>
            <a:endParaRPr/>
          </a:p>
        </p:txBody>
      </p:sp>
      <p:pic>
        <p:nvPicPr>
          <p:cNvPr descr="Graag een diagram dat past bij de slide. Met voorbeelden van verschillende granulariteiten. Geen titel boven het diagram. Ca. 4:3 aspect ratio. Tekst van slide:   Aandachtspunt 3: Granulariteit &#10;&#10;Dataset niveau: ODRL is vooral gericht op modellering op het niveau van datasets. &#10;Fijnmazig beleid op tabel, attribuut of rijniveau vereist kunst en vliegwerk. &#10;Hoe om te gaan met andere splitsingen? Beleid per afdeling? Beleid per endpoint?&#10;&#10;Oplossing in de Werkgroep: odrl:refinement ?&#10;&#10;ODRL kent het concept van “refinement”. We kunnen verkennen of dit gebruikt kan worden om granulariteit van beleid te realiseren.&#10;&#10;" id="229" name="Google Shape;229;p22"/>
          <p:cNvPicPr preferRelativeResize="0"/>
          <p:nvPr/>
        </p:nvPicPr>
        <p:blipFill>
          <a:blip r:embed="rId4">
            <a:alphaModFix/>
          </a:blip>
          <a:stretch>
            <a:fillRect/>
          </a:stretch>
        </p:blipFill>
        <p:spPr>
          <a:xfrm>
            <a:off x="6040975" y="1804975"/>
            <a:ext cx="5660876" cy="4223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3" name="Shape 233"/>
        <p:cNvGrpSpPr/>
        <p:nvPr/>
      </p:nvGrpSpPr>
      <p:grpSpPr>
        <a:xfrm>
          <a:off x="0" y="0"/>
          <a:ext cx="0" cy="0"/>
          <a:chOff x="0" y="0"/>
          <a:chExt cx="0" cy="0"/>
        </a:xfrm>
      </p:grpSpPr>
      <p:pic>
        <p:nvPicPr>
          <p:cNvPr descr="image.png" id="234" name="Google Shape;234;p23"/>
          <p:cNvPicPr preferRelativeResize="0"/>
          <p:nvPr/>
        </p:nvPicPr>
        <p:blipFill rotWithShape="1">
          <a:blip r:embed="rId3">
            <a:alphaModFix/>
          </a:blip>
          <a:srcRect b="0" l="0" r="0" t="0"/>
          <a:stretch/>
        </p:blipFill>
        <p:spPr>
          <a:xfrm>
            <a:off x="6334125" y="1624012"/>
            <a:ext cx="5286375" cy="4591050"/>
          </a:xfrm>
          <a:prstGeom prst="rect">
            <a:avLst/>
          </a:prstGeom>
          <a:noFill/>
          <a:ln>
            <a:noFill/>
          </a:ln>
        </p:spPr>
      </p:pic>
      <p:sp>
        <p:nvSpPr>
          <p:cNvPr id="235" name="Google Shape;235;p23"/>
          <p:cNvSpPr txBox="1"/>
          <p:nvPr/>
        </p:nvSpPr>
        <p:spPr>
          <a:xfrm>
            <a:off x="4562475" y="4074137"/>
            <a:ext cx="4505400" cy="6003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t/>
            </a:r>
            <a:endParaRPr b="0" i="0" sz="1500" u="none" cap="none" strike="noStrike">
              <a:solidFill>
                <a:srgbClr val="334155"/>
              </a:solidFill>
              <a:latin typeface="Inter"/>
              <a:ea typeface="Inter"/>
              <a:cs typeface="Inter"/>
              <a:sym typeface="Inter"/>
            </a:endParaRPr>
          </a:p>
          <a:p>
            <a:pPr indent="0" lvl="0" marL="0" marR="0" rtl="0" algn="l">
              <a:lnSpc>
                <a:spcPct val="160000"/>
              </a:lnSpc>
              <a:spcBef>
                <a:spcPts val="0"/>
              </a:spcBef>
              <a:spcAft>
                <a:spcPts val="0"/>
              </a:spcAft>
              <a:buNone/>
            </a:pPr>
            <a:r>
              <a:t/>
            </a:r>
            <a:endParaRPr sz="1500">
              <a:solidFill>
                <a:srgbClr val="334155"/>
              </a:solidFill>
              <a:latin typeface="Inter"/>
              <a:ea typeface="Inter"/>
              <a:cs typeface="Inter"/>
              <a:sym typeface="Inter"/>
            </a:endParaRPr>
          </a:p>
        </p:txBody>
      </p:sp>
      <p:sp>
        <p:nvSpPr>
          <p:cNvPr id="236" name="Google Shape;236;p23"/>
          <p:cNvSpPr txBox="1"/>
          <p:nvPr/>
        </p:nvSpPr>
        <p:spPr>
          <a:xfrm>
            <a:off x="6724650" y="2014537"/>
            <a:ext cx="4730591" cy="4000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2100" u="none" cap="none" strike="noStrike">
                <a:solidFill>
                  <a:srgbClr val="0284C7"/>
                </a:solidFill>
                <a:latin typeface="Poppins SemiBold"/>
                <a:ea typeface="Poppins SemiBold"/>
                <a:cs typeface="Poppins SemiBold"/>
                <a:sym typeface="Poppins SemiBold"/>
              </a:rPr>
              <a:t>De Noodzakelijke Oplossing</a:t>
            </a:r>
            <a:endParaRPr/>
          </a:p>
        </p:txBody>
      </p:sp>
      <p:sp>
        <p:nvSpPr>
          <p:cNvPr id="237" name="Google Shape;237;p23"/>
          <p:cNvSpPr txBox="1"/>
          <p:nvPr/>
        </p:nvSpPr>
        <p:spPr>
          <a:xfrm>
            <a:off x="6724650" y="2557462"/>
            <a:ext cx="4505325" cy="12192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Inter"/>
                <a:ea typeface="Inter"/>
                <a:cs typeface="Inter"/>
                <a:sym typeface="Inter"/>
              </a:rPr>
              <a:t>Om te voorkomen dat elke bronhouder eigen termen verzint, moet ODRL verplicht gekoppeld worden aan een </a:t>
            </a:r>
            <a:r>
              <a:rPr b="1" i="0" lang="en-US" sz="1500" u="none" cap="none" strike="noStrike">
                <a:solidFill>
                  <a:srgbClr val="334155"/>
                </a:solidFill>
                <a:latin typeface="Inter"/>
                <a:ea typeface="Inter"/>
                <a:cs typeface="Inter"/>
                <a:sym typeface="Inter"/>
              </a:rPr>
              <a:t>externe semantische vocabulaire</a:t>
            </a:r>
            <a:r>
              <a:rPr b="0" i="0" lang="en-US" sz="1500" u="none" cap="none" strike="noStrike">
                <a:solidFill>
                  <a:srgbClr val="334155"/>
                </a:solidFill>
                <a:latin typeface="Inter"/>
                <a:ea typeface="Inter"/>
                <a:cs typeface="Inter"/>
                <a:sym typeface="Inter"/>
              </a:rPr>
              <a:t>.</a:t>
            </a:r>
            <a:endParaRPr/>
          </a:p>
        </p:txBody>
      </p:sp>
      <p:sp>
        <p:nvSpPr>
          <p:cNvPr id="238" name="Google Shape;238;p23"/>
          <p:cNvSpPr txBox="1"/>
          <p:nvPr/>
        </p:nvSpPr>
        <p:spPr>
          <a:xfrm>
            <a:off x="6858000" y="3919537"/>
            <a:ext cx="104775"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500" u="none" cap="none" strike="noStrike">
                <a:solidFill>
                  <a:srgbClr val="334155"/>
                </a:solidFill>
                <a:latin typeface="Inter"/>
                <a:ea typeface="Inter"/>
                <a:cs typeface="Inter"/>
                <a:sym typeface="Inter"/>
              </a:rPr>
              <a:t>•</a:t>
            </a:r>
            <a:endParaRPr/>
          </a:p>
        </p:txBody>
      </p:sp>
      <p:sp>
        <p:nvSpPr>
          <p:cNvPr id="239" name="Google Shape;239;p23"/>
          <p:cNvSpPr txBox="1"/>
          <p:nvPr/>
        </p:nvSpPr>
        <p:spPr>
          <a:xfrm>
            <a:off x="6962775" y="3919537"/>
            <a:ext cx="4267200" cy="609600"/>
          </a:xfrm>
          <a:prstGeom prst="rect">
            <a:avLst/>
          </a:prstGeom>
          <a:noFill/>
          <a:ln>
            <a:noFill/>
          </a:ln>
        </p:spPr>
        <p:txBody>
          <a:bodyPr anchorCtr="0" anchor="t" bIns="0" lIns="104775"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Inter"/>
                <a:ea typeface="Inter"/>
                <a:cs typeface="Inter"/>
                <a:sym typeface="Inter"/>
              </a:rPr>
              <a:t>Bijvoorbeeld de W3C </a:t>
            </a:r>
            <a:r>
              <a:rPr b="1" i="0" lang="en-US" sz="1500" u="none" cap="none" strike="noStrike">
                <a:solidFill>
                  <a:srgbClr val="334155"/>
                </a:solidFill>
                <a:latin typeface="Inter"/>
                <a:ea typeface="Inter"/>
                <a:cs typeface="Inter"/>
                <a:sym typeface="Inter"/>
              </a:rPr>
              <a:t>Data Privacy Vocabulary (DPV)</a:t>
            </a:r>
            <a:r>
              <a:rPr b="0" i="0" lang="en-US" sz="1500" u="none" cap="none" strike="noStrike">
                <a:solidFill>
                  <a:srgbClr val="334155"/>
                </a:solidFill>
                <a:latin typeface="Inter"/>
                <a:ea typeface="Inter"/>
                <a:cs typeface="Inter"/>
                <a:sym typeface="Inter"/>
              </a:rPr>
              <a:t>.</a:t>
            </a:r>
            <a:endParaRPr/>
          </a:p>
        </p:txBody>
      </p:sp>
      <p:sp>
        <p:nvSpPr>
          <p:cNvPr id="240" name="Google Shape;240;p23"/>
          <p:cNvSpPr txBox="1"/>
          <p:nvPr/>
        </p:nvSpPr>
        <p:spPr>
          <a:xfrm>
            <a:off x="6858000" y="4719637"/>
            <a:ext cx="104775"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500" u="none" cap="none" strike="noStrike">
                <a:solidFill>
                  <a:srgbClr val="334155"/>
                </a:solidFill>
                <a:latin typeface="Inter"/>
                <a:ea typeface="Inter"/>
                <a:cs typeface="Inter"/>
                <a:sym typeface="Inter"/>
              </a:rPr>
              <a:t>•</a:t>
            </a:r>
            <a:endParaRPr/>
          </a:p>
        </p:txBody>
      </p:sp>
      <p:sp>
        <p:nvSpPr>
          <p:cNvPr id="241" name="Google Shape;241;p23"/>
          <p:cNvSpPr txBox="1"/>
          <p:nvPr/>
        </p:nvSpPr>
        <p:spPr>
          <a:xfrm>
            <a:off x="6962775" y="4719637"/>
            <a:ext cx="4267200" cy="914400"/>
          </a:xfrm>
          <a:prstGeom prst="rect">
            <a:avLst/>
          </a:prstGeom>
          <a:noFill/>
          <a:ln>
            <a:noFill/>
          </a:ln>
        </p:spPr>
        <p:txBody>
          <a:bodyPr anchorCtr="0" anchor="t" bIns="0" lIns="104775"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Inter"/>
                <a:ea typeface="Inter"/>
                <a:cs typeface="Inter"/>
                <a:sym typeface="Inter"/>
              </a:rPr>
              <a:t>Zonder zo'n externe ontologie is automatische toetsing van doelbindingen over registers heen onmogelijk.</a:t>
            </a:r>
            <a:endParaRPr/>
          </a:p>
        </p:txBody>
      </p:sp>
      <p:sp>
        <p:nvSpPr>
          <p:cNvPr id="242" name="Google Shape;242;p23"/>
          <p:cNvSpPr txBox="1"/>
          <p:nvPr/>
        </p:nvSpPr>
        <p:spPr>
          <a:xfrm>
            <a:off x="571500" y="571500"/>
            <a:ext cx="11601600" cy="48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3150" u="none" cap="none" strike="noStrike">
                <a:solidFill>
                  <a:srgbClr val="0F172A"/>
                </a:solidFill>
                <a:latin typeface="Poppins SemiBold"/>
                <a:ea typeface="Poppins SemiBold"/>
                <a:cs typeface="Poppins SemiBold"/>
                <a:sym typeface="Poppins SemiBold"/>
              </a:rPr>
              <a:t>Aandachtspunt </a:t>
            </a:r>
            <a:r>
              <a:rPr lang="en-US" sz="3150">
                <a:solidFill>
                  <a:srgbClr val="0F172A"/>
                </a:solidFill>
                <a:latin typeface="Poppins SemiBold"/>
                <a:ea typeface="Poppins SemiBold"/>
                <a:cs typeface="Poppins SemiBold"/>
                <a:sym typeface="Poppins SemiBold"/>
              </a:rPr>
              <a:t>4</a:t>
            </a:r>
            <a:r>
              <a:rPr b="0" i="0" lang="en-US" sz="3150" u="none" cap="none" strike="noStrike">
                <a:solidFill>
                  <a:srgbClr val="0F172A"/>
                </a:solidFill>
                <a:latin typeface="Poppins SemiBold"/>
                <a:ea typeface="Poppins SemiBold"/>
                <a:cs typeface="Poppins SemiBold"/>
                <a:sym typeface="Poppins SemiBold"/>
              </a:rPr>
              <a:t>: Juridische Semantiek</a:t>
            </a:r>
            <a:endParaRPr/>
          </a:p>
        </p:txBody>
      </p:sp>
      <p:sp>
        <p:nvSpPr>
          <p:cNvPr id="243" name="Google Shape;243;p23"/>
          <p:cNvSpPr txBox="1"/>
          <p:nvPr/>
        </p:nvSpPr>
        <p:spPr>
          <a:xfrm>
            <a:off x="571650" y="1804975"/>
            <a:ext cx="5286300" cy="2447400"/>
          </a:xfrm>
          <a:prstGeom prst="rect">
            <a:avLst/>
          </a:prstGeom>
          <a:noFill/>
          <a:ln>
            <a:noFill/>
          </a:ln>
        </p:spPr>
        <p:txBody>
          <a:bodyPr anchorCtr="0" anchor="t" bIns="0" lIns="104775" spcFirstLastPara="1" rIns="0" wrap="square" tIns="0">
            <a:spAutoFit/>
          </a:bodyPr>
          <a:lstStyle/>
          <a:p>
            <a:pPr indent="-323850" lvl="0" marL="457200" rtl="0" algn="l">
              <a:lnSpc>
                <a:spcPct val="160000"/>
              </a:lnSpc>
              <a:spcBef>
                <a:spcPts val="0"/>
              </a:spcBef>
              <a:spcAft>
                <a:spcPts val="0"/>
              </a:spcAft>
              <a:buClr>
                <a:srgbClr val="334155"/>
              </a:buClr>
              <a:buSzPts val="1500"/>
              <a:buFont typeface="Inter"/>
              <a:buChar char="●"/>
            </a:pPr>
            <a:r>
              <a:rPr lang="en-US" sz="1500">
                <a:solidFill>
                  <a:srgbClr val="334155"/>
                </a:solidFill>
                <a:latin typeface="Inter"/>
                <a:ea typeface="Inter"/>
                <a:cs typeface="Inter"/>
                <a:sym typeface="Inter"/>
              </a:rPr>
              <a:t>Er is een sterke behoefte om beleid te koppelen aan </a:t>
            </a:r>
            <a:r>
              <a:rPr b="1" lang="en-US" sz="1500">
                <a:solidFill>
                  <a:srgbClr val="334155"/>
                </a:solidFill>
                <a:latin typeface="Inter"/>
                <a:ea typeface="Inter"/>
                <a:cs typeface="Inter"/>
                <a:sym typeface="Inter"/>
              </a:rPr>
              <a:t>grondslagen, doelbindingen en dataminimalisatie</a:t>
            </a:r>
            <a:r>
              <a:rPr lang="en-US" sz="1500">
                <a:solidFill>
                  <a:srgbClr val="334155"/>
                </a:solidFill>
                <a:latin typeface="Inter"/>
                <a:ea typeface="Inter"/>
                <a:cs typeface="Inter"/>
                <a:sym typeface="Inter"/>
              </a:rPr>
              <a:t>.</a:t>
            </a:r>
            <a:endParaRPr sz="1500">
              <a:solidFill>
                <a:srgbClr val="334155"/>
              </a:solidFill>
              <a:latin typeface="Inter"/>
              <a:ea typeface="Inter"/>
              <a:cs typeface="Inter"/>
              <a:sym typeface="Inter"/>
            </a:endParaRPr>
          </a:p>
          <a:p>
            <a:pPr indent="-323850" lvl="0" marL="457200" rtl="0" algn="l">
              <a:lnSpc>
                <a:spcPct val="160000"/>
              </a:lnSpc>
              <a:spcBef>
                <a:spcPts val="0"/>
              </a:spcBef>
              <a:spcAft>
                <a:spcPts val="0"/>
              </a:spcAft>
              <a:buClr>
                <a:srgbClr val="334155"/>
              </a:buClr>
              <a:buSzPts val="1500"/>
              <a:buFont typeface="Inter"/>
              <a:buChar char="●"/>
            </a:pPr>
            <a:r>
              <a:rPr lang="en-US" sz="1500">
                <a:solidFill>
                  <a:srgbClr val="334155"/>
                </a:solidFill>
                <a:latin typeface="Inter"/>
                <a:ea typeface="Inter"/>
                <a:cs typeface="Inter"/>
                <a:sym typeface="Inter"/>
              </a:rPr>
              <a:t>ODRL biedt structuur via velden zoals odrl:purpose, maar </a:t>
            </a:r>
            <a:r>
              <a:rPr b="1" lang="en-US" sz="1500">
                <a:solidFill>
                  <a:srgbClr val="334155"/>
                </a:solidFill>
                <a:latin typeface="Inter"/>
                <a:ea typeface="Inter"/>
                <a:cs typeface="Inter"/>
                <a:sym typeface="Inter"/>
              </a:rPr>
              <a:t>definieert zelf geen enkele juridische betekenis</a:t>
            </a:r>
            <a:r>
              <a:rPr lang="en-US" sz="1500">
                <a:solidFill>
                  <a:srgbClr val="334155"/>
                </a:solidFill>
                <a:latin typeface="Inter"/>
                <a:ea typeface="Inter"/>
                <a:cs typeface="Inter"/>
                <a:sym typeface="Inter"/>
              </a:rPr>
              <a:t>.</a:t>
            </a:r>
            <a:endParaRPr sz="1500">
              <a:solidFill>
                <a:srgbClr val="334155"/>
              </a:solidFill>
              <a:latin typeface="Inter"/>
              <a:ea typeface="Inter"/>
              <a:cs typeface="Inter"/>
              <a:sym typeface="Inter"/>
            </a:endParaRPr>
          </a:p>
          <a:p>
            <a:pPr indent="-323850" lvl="0" marL="457200" rtl="0" algn="l">
              <a:lnSpc>
                <a:spcPct val="160000"/>
              </a:lnSpc>
              <a:spcBef>
                <a:spcPts val="0"/>
              </a:spcBef>
              <a:spcAft>
                <a:spcPts val="0"/>
              </a:spcAft>
              <a:buClr>
                <a:srgbClr val="334155"/>
              </a:buClr>
              <a:buSzPts val="1500"/>
              <a:buFont typeface="Inter"/>
              <a:buChar char="●"/>
            </a:pPr>
            <a:r>
              <a:rPr lang="en-US" sz="1500">
                <a:solidFill>
                  <a:srgbClr val="334155"/>
                </a:solidFill>
                <a:latin typeface="Inter"/>
                <a:ea typeface="Inter"/>
                <a:cs typeface="Inter"/>
                <a:sym typeface="Inter"/>
              </a:rPr>
              <a:t>ODRL weet niet wat een "AVG grondslag" is. Het is slechts een envelop.</a:t>
            </a:r>
            <a:endParaRPr sz="1500">
              <a:solidFill>
                <a:srgbClr val="334155"/>
              </a:solidFill>
              <a:latin typeface="Inter"/>
              <a:ea typeface="Inter"/>
              <a:cs typeface="Inter"/>
              <a:sym typeface="Inter"/>
            </a:endParaRPr>
          </a:p>
        </p:txBody>
      </p:sp>
      <p:pic>
        <p:nvPicPr>
          <p:cNvPr descr="image.png" id="244" name="Google Shape;244;p23"/>
          <p:cNvPicPr preferRelativeResize="0"/>
          <p:nvPr/>
        </p:nvPicPr>
        <p:blipFill rotWithShape="1">
          <a:blip r:embed="rId4">
            <a:alphaModFix/>
          </a:blip>
          <a:srcRect b="0" l="0" r="0" t="0"/>
          <a:stretch/>
        </p:blipFill>
        <p:spPr>
          <a:xfrm>
            <a:off x="782175" y="3600450"/>
            <a:ext cx="5095875" cy="1219200"/>
          </a:xfrm>
          <a:prstGeom prst="rect">
            <a:avLst/>
          </a:prstGeom>
          <a:noFill/>
          <a:ln>
            <a:noFill/>
          </a:ln>
        </p:spPr>
      </p:pic>
      <p:sp>
        <p:nvSpPr>
          <p:cNvPr id="245" name="Google Shape;245;p23"/>
          <p:cNvSpPr txBox="1"/>
          <p:nvPr/>
        </p:nvSpPr>
        <p:spPr>
          <a:xfrm>
            <a:off x="1010775" y="3790947"/>
            <a:ext cx="4910700" cy="231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500" u="none" cap="none" strike="noStrike">
                <a:solidFill>
                  <a:srgbClr val="BE123C"/>
                </a:solidFill>
                <a:latin typeface="Poppins"/>
                <a:ea typeface="Poppins"/>
                <a:cs typeface="Poppins"/>
                <a:sym typeface="Poppins"/>
              </a:rPr>
              <a:t>Oplossin</a:t>
            </a:r>
            <a:r>
              <a:rPr b="1" lang="en-US" sz="1500">
                <a:solidFill>
                  <a:srgbClr val="BE123C"/>
                </a:solidFill>
                <a:latin typeface="Poppins"/>
                <a:ea typeface="Poppins"/>
                <a:cs typeface="Poppins"/>
                <a:sym typeface="Poppins"/>
              </a:rPr>
              <a:t>gsrichting</a:t>
            </a:r>
            <a:r>
              <a:rPr b="1" i="0" lang="en-US" sz="1500" u="none" cap="none" strike="noStrike">
                <a:solidFill>
                  <a:srgbClr val="BE123C"/>
                </a:solidFill>
                <a:latin typeface="Poppins"/>
                <a:ea typeface="Poppins"/>
                <a:cs typeface="Poppins"/>
                <a:sym typeface="Poppins"/>
              </a:rPr>
              <a:t>: </a:t>
            </a:r>
            <a:r>
              <a:rPr b="1" lang="en-US" sz="1500">
                <a:solidFill>
                  <a:srgbClr val="BE123C"/>
                </a:solidFill>
                <a:latin typeface="Poppins"/>
                <a:ea typeface="Poppins"/>
                <a:cs typeface="Poppins"/>
                <a:sym typeface="Poppins"/>
              </a:rPr>
              <a:t>Hergebruik ontologieën</a:t>
            </a:r>
            <a:endParaRPr/>
          </a:p>
        </p:txBody>
      </p:sp>
      <p:sp>
        <p:nvSpPr>
          <p:cNvPr id="246" name="Google Shape;246;p23"/>
          <p:cNvSpPr txBox="1"/>
          <p:nvPr/>
        </p:nvSpPr>
        <p:spPr>
          <a:xfrm>
            <a:off x="1010775" y="4171947"/>
            <a:ext cx="4676700" cy="5403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lang="en-US" sz="1350">
                <a:solidFill>
                  <a:srgbClr val="881337"/>
                </a:solidFill>
                <a:latin typeface="Inter"/>
                <a:ea typeface="Inter"/>
                <a:cs typeface="Inter"/>
                <a:sym typeface="Inter"/>
              </a:rPr>
              <a:t>Verken bestaande ontologieën zoals </a:t>
            </a:r>
            <a:r>
              <a:rPr lang="en-US" sz="1350">
                <a:solidFill>
                  <a:srgbClr val="881337"/>
                </a:solidFill>
                <a:latin typeface="Inter"/>
                <a:ea typeface="Inter"/>
                <a:cs typeface="Inter"/>
                <a:sym typeface="Inter"/>
              </a:rPr>
              <a:t>Core Public Service Vocabulary en </a:t>
            </a:r>
            <a:r>
              <a:rPr lang="en-US" sz="1350">
                <a:solidFill>
                  <a:srgbClr val="881337"/>
                </a:solidFill>
                <a:latin typeface="Inter"/>
                <a:ea typeface="Inter"/>
                <a:cs typeface="Inter"/>
                <a:sym typeface="Inter"/>
              </a:rPr>
              <a:t>W3C Data Privacy Vocabulary</a:t>
            </a:r>
            <a:endParaRPr/>
          </a:p>
        </p:txBody>
      </p:sp>
      <p:pic>
        <p:nvPicPr>
          <p:cNvPr descr="image.png" id="247" name="Google Shape;247;p23"/>
          <p:cNvPicPr preferRelativeResize="0"/>
          <p:nvPr/>
        </p:nvPicPr>
        <p:blipFill rotWithShape="1">
          <a:blip r:embed="rId4">
            <a:alphaModFix/>
          </a:blip>
          <a:srcRect b="0" l="0" r="0" t="0"/>
          <a:stretch/>
        </p:blipFill>
        <p:spPr>
          <a:xfrm>
            <a:off x="760450" y="5001051"/>
            <a:ext cx="5095875" cy="1591300"/>
          </a:xfrm>
          <a:prstGeom prst="rect">
            <a:avLst/>
          </a:prstGeom>
          <a:noFill/>
          <a:ln>
            <a:noFill/>
          </a:ln>
        </p:spPr>
      </p:pic>
      <p:sp>
        <p:nvSpPr>
          <p:cNvPr id="248" name="Google Shape;248;p23"/>
          <p:cNvSpPr txBox="1"/>
          <p:nvPr/>
        </p:nvSpPr>
        <p:spPr>
          <a:xfrm>
            <a:off x="989050" y="5191547"/>
            <a:ext cx="4910700" cy="231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500">
                <a:solidFill>
                  <a:srgbClr val="BE123C"/>
                </a:solidFill>
                <a:latin typeface="Poppins"/>
                <a:ea typeface="Poppins"/>
                <a:cs typeface="Poppins"/>
                <a:sym typeface="Poppins"/>
              </a:rPr>
              <a:t>Oplossingsrichting:</a:t>
            </a:r>
            <a:r>
              <a:rPr b="1" i="0" lang="en-US" sz="1500" u="none" cap="none" strike="noStrike">
                <a:solidFill>
                  <a:srgbClr val="BE123C"/>
                </a:solidFill>
                <a:latin typeface="Poppins"/>
                <a:ea typeface="Poppins"/>
                <a:cs typeface="Poppins"/>
                <a:sym typeface="Poppins"/>
              </a:rPr>
              <a:t> </a:t>
            </a:r>
            <a:r>
              <a:rPr b="1" lang="en-US" sz="1500">
                <a:solidFill>
                  <a:srgbClr val="BE123C"/>
                </a:solidFill>
                <a:latin typeface="Poppins"/>
                <a:ea typeface="Poppins"/>
                <a:cs typeface="Poppins"/>
                <a:sym typeface="Poppins"/>
              </a:rPr>
              <a:t>Eigen ontologieën initieren</a:t>
            </a:r>
            <a:r>
              <a:rPr b="1" lang="en-US" sz="1500">
                <a:solidFill>
                  <a:srgbClr val="BE123C"/>
                </a:solidFill>
                <a:latin typeface="Poppins"/>
                <a:ea typeface="Poppins"/>
                <a:cs typeface="Poppins"/>
                <a:sym typeface="Poppins"/>
              </a:rPr>
              <a:t>? </a:t>
            </a:r>
            <a:endParaRPr/>
          </a:p>
        </p:txBody>
      </p:sp>
      <p:sp>
        <p:nvSpPr>
          <p:cNvPr id="249" name="Google Shape;249;p23"/>
          <p:cNvSpPr txBox="1"/>
          <p:nvPr/>
        </p:nvSpPr>
        <p:spPr>
          <a:xfrm>
            <a:off x="989050" y="5572547"/>
            <a:ext cx="4676700" cy="8727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lang="en-US" sz="1350">
                <a:solidFill>
                  <a:srgbClr val="881337"/>
                </a:solidFill>
                <a:latin typeface="Inter"/>
                <a:ea typeface="Inter"/>
                <a:cs typeface="Inter"/>
                <a:sym typeface="Inter"/>
              </a:rPr>
              <a:t>Hoe gaan we om met ontbrekende vocabulaire? Aandragen bij EU initiatieven? Initieren in NL via GDI? Zelf placeholders definieren?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3" name="Shape 253"/>
        <p:cNvGrpSpPr/>
        <p:nvPr/>
      </p:nvGrpSpPr>
      <p:grpSpPr>
        <a:xfrm>
          <a:off x="0" y="0"/>
          <a:ext cx="0" cy="0"/>
          <a:chOff x="0" y="0"/>
          <a:chExt cx="0" cy="0"/>
        </a:xfrm>
      </p:grpSpPr>
      <p:sp>
        <p:nvSpPr>
          <p:cNvPr id="254" name="Google Shape;254;p24"/>
          <p:cNvSpPr txBox="1"/>
          <p:nvPr/>
        </p:nvSpPr>
        <p:spPr>
          <a:xfrm>
            <a:off x="571500" y="571500"/>
            <a:ext cx="11601600" cy="48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3150" u="none" cap="none" strike="noStrike">
                <a:solidFill>
                  <a:srgbClr val="0F172A"/>
                </a:solidFill>
                <a:latin typeface="Poppins SemiBold"/>
                <a:ea typeface="Poppins SemiBold"/>
                <a:cs typeface="Poppins SemiBold"/>
                <a:sym typeface="Poppins SemiBold"/>
              </a:rPr>
              <a:t>Aandachtspunten 5: </a:t>
            </a:r>
            <a:r>
              <a:rPr lang="en-US" sz="3150">
                <a:solidFill>
                  <a:srgbClr val="0F172A"/>
                </a:solidFill>
                <a:latin typeface="Poppins SemiBold"/>
                <a:ea typeface="Poppins SemiBold"/>
                <a:cs typeface="Poppins SemiBold"/>
                <a:sym typeface="Poppins SemiBold"/>
              </a:rPr>
              <a:t>Contracten &amp; Configuratie</a:t>
            </a:r>
            <a:endParaRPr/>
          </a:p>
        </p:txBody>
      </p:sp>
      <p:pic>
        <p:nvPicPr>
          <p:cNvPr descr="Diagram van beleid in ODRL dat afhangt van andere databases (bijv. contractadministratie en configuratie met rechten per zaaktype.) Geen titel boven het beeld en in in portret verhouding als beeld voor rechterhelft van slide. " id="255" name="Google Shape;255;p24"/>
          <p:cNvPicPr preferRelativeResize="0"/>
          <p:nvPr/>
        </p:nvPicPr>
        <p:blipFill rotWithShape="1">
          <a:blip r:embed="rId3">
            <a:alphaModFix/>
          </a:blip>
          <a:srcRect b="22920" l="0" r="0" t="13182"/>
          <a:stretch/>
        </p:blipFill>
        <p:spPr>
          <a:xfrm>
            <a:off x="6939150" y="1715312"/>
            <a:ext cx="3827700" cy="4380550"/>
          </a:xfrm>
          <a:prstGeom prst="rect">
            <a:avLst/>
          </a:prstGeom>
          <a:noFill/>
          <a:ln>
            <a:noFill/>
          </a:ln>
        </p:spPr>
      </p:pic>
      <p:sp>
        <p:nvSpPr>
          <p:cNvPr id="256" name="Google Shape;256;p24"/>
          <p:cNvSpPr txBox="1"/>
          <p:nvPr/>
        </p:nvSpPr>
        <p:spPr>
          <a:xfrm>
            <a:off x="571650" y="1804975"/>
            <a:ext cx="5286300" cy="2078100"/>
          </a:xfrm>
          <a:prstGeom prst="rect">
            <a:avLst/>
          </a:prstGeom>
          <a:noFill/>
          <a:ln>
            <a:noFill/>
          </a:ln>
        </p:spPr>
        <p:txBody>
          <a:bodyPr anchorCtr="0" anchor="t" bIns="0" lIns="104775" spcFirstLastPara="1" rIns="0" wrap="square" tIns="0">
            <a:spAutoFit/>
          </a:bodyPr>
          <a:lstStyle/>
          <a:p>
            <a:pPr indent="-323850" lvl="0" marL="457200" rtl="0" algn="l">
              <a:lnSpc>
                <a:spcPct val="160000"/>
              </a:lnSpc>
              <a:spcBef>
                <a:spcPts val="0"/>
              </a:spcBef>
              <a:spcAft>
                <a:spcPts val="0"/>
              </a:spcAft>
              <a:buClr>
                <a:srgbClr val="334155"/>
              </a:buClr>
              <a:buSzPts val="1500"/>
              <a:buFont typeface="Inter"/>
              <a:buChar char="●"/>
            </a:pPr>
            <a:r>
              <a:rPr lang="en-US" sz="1500">
                <a:solidFill>
                  <a:srgbClr val="334155"/>
                </a:solidFill>
                <a:latin typeface="Inter"/>
                <a:ea typeface="Inter"/>
                <a:cs typeface="Inter"/>
                <a:sym typeface="Inter"/>
              </a:rPr>
              <a:t>Toegangsbeleid maakt vaak gebruik van externe informatiebronnen; zoals een contractadministratie of systeemconfiguratie. </a:t>
            </a:r>
            <a:endParaRPr sz="1500">
              <a:solidFill>
                <a:srgbClr val="334155"/>
              </a:solidFill>
              <a:latin typeface="Inter"/>
              <a:ea typeface="Inter"/>
              <a:cs typeface="Inter"/>
              <a:sym typeface="Inter"/>
            </a:endParaRPr>
          </a:p>
          <a:p>
            <a:pPr indent="-323850" lvl="0" marL="457200" rtl="0" algn="l">
              <a:lnSpc>
                <a:spcPct val="160000"/>
              </a:lnSpc>
              <a:spcBef>
                <a:spcPts val="0"/>
              </a:spcBef>
              <a:spcAft>
                <a:spcPts val="0"/>
              </a:spcAft>
              <a:buClr>
                <a:srgbClr val="334155"/>
              </a:buClr>
              <a:buSzPts val="1500"/>
              <a:buFont typeface="Inter"/>
              <a:buChar char="●"/>
            </a:pPr>
            <a:r>
              <a:rPr lang="en-US" sz="1500">
                <a:solidFill>
                  <a:srgbClr val="334155"/>
                </a:solidFill>
                <a:latin typeface="Inter"/>
                <a:ea typeface="Inter"/>
                <a:cs typeface="Inter"/>
                <a:sym typeface="Inter"/>
              </a:rPr>
              <a:t>Deze concepten komen niet direct terug in ODRL en het is een open vraag hoe deze opgenomen moeten worden</a:t>
            </a:r>
            <a:endParaRPr sz="1500">
              <a:solidFill>
                <a:srgbClr val="334155"/>
              </a:solidFill>
              <a:latin typeface="Inter"/>
              <a:ea typeface="Inter"/>
              <a:cs typeface="Inter"/>
              <a:sym typeface="Inte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60" name="Shape 260"/>
        <p:cNvGrpSpPr/>
        <p:nvPr/>
      </p:nvGrpSpPr>
      <p:grpSpPr>
        <a:xfrm>
          <a:off x="0" y="0"/>
          <a:ext cx="0" cy="0"/>
          <a:chOff x="0" y="0"/>
          <a:chExt cx="0" cy="0"/>
        </a:xfrm>
      </p:grpSpPr>
      <p:pic>
        <p:nvPicPr>
          <p:cNvPr descr="image.png" id="261" name="Google Shape;261;p25"/>
          <p:cNvPicPr preferRelativeResize="0"/>
          <p:nvPr/>
        </p:nvPicPr>
        <p:blipFill rotWithShape="1">
          <a:blip r:embed="rId3">
            <a:alphaModFix/>
          </a:blip>
          <a:srcRect b="0" l="0" r="0" t="0"/>
          <a:stretch/>
        </p:blipFill>
        <p:spPr>
          <a:xfrm>
            <a:off x="6334125" y="1919287"/>
            <a:ext cx="5286375" cy="4000500"/>
          </a:xfrm>
          <a:prstGeom prst="rect">
            <a:avLst/>
          </a:prstGeom>
          <a:noFill/>
          <a:ln>
            <a:noFill/>
          </a:ln>
        </p:spPr>
      </p:pic>
      <p:sp>
        <p:nvSpPr>
          <p:cNvPr id="262" name="Google Shape;262;p25"/>
          <p:cNvSpPr txBox="1"/>
          <p:nvPr/>
        </p:nvSpPr>
        <p:spPr>
          <a:xfrm>
            <a:off x="571650" y="1919275"/>
            <a:ext cx="5286300" cy="1339200"/>
          </a:xfrm>
          <a:prstGeom prst="rect">
            <a:avLst/>
          </a:prstGeom>
          <a:noFill/>
          <a:ln>
            <a:noFill/>
          </a:ln>
        </p:spPr>
        <p:txBody>
          <a:bodyPr anchorCtr="0" anchor="t" bIns="0" lIns="104775" spcFirstLastPara="1" rIns="0" wrap="square" tIns="0">
            <a:spAutoFit/>
          </a:bodyPr>
          <a:lstStyle/>
          <a:p>
            <a:pPr indent="-323850" lvl="0" marL="457200" marR="0" rtl="0" algn="l">
              <a:lnSpc>
                <a:spcPct val="160000"/>
              </a:lnSpc>
              <a:spcBef>
                <a:spcPts val="0"/>
              </a:spcBef>
              <a:spcAft>
                <a:spcPts val="0"/>
              </a:spcAft>
              <a:buClr>
                <a:srgbClr val="334155"/>
              </a:buClr>
              <a:buSzPts val="1500"/>
              <a:buFont typeface="Inter"/>
              <a:buChar char="●"/>
            </a:pPr>
            <a:r>
              <a:rPr b="0" i="0" lang="en-US" sz="1500" u="none" cap="none" strike="noStrike">
                <a:solidFill>
                  <a:srgbClr val="334155"/>
                </a:solidFill>
                <a:latin typeface="Inter"/>
                <a:ea typeface="Inter"/>
                <a:cs typeface="Inter"/>
                <a:sym typeface="Inter"/>
              </a:rPr>
              <a:t>Om hi</a:t>
            </a:r>
            <a:r>
              <a:rPr lang="en-US" sz="1500">
                <a:solidFill>
                  <a:srgbClr val="334155"/>
                </a:solidFill>
                <a:latin typeface="Inter"/>
                <a:ea typeface="Inter"/>
                <a:cs typeface="Inter"/>
                <a:sym typeface="Inter"/>
              </a:rPr>
              <a:t>storische toegangsverlening te kunnen verantwoord is </a:t>
            </a:r>
            <a:r>
              <a:rPr b="0" i="0" lang="en-US" sz="1500" u="none" cap="none" strike="noStrike">
                <a:solidFill>
                  <a:srgbClr val="334155"/>
                </a:solidFill>
                <a:latin typeface="Inter"/>
                <a:ea typeface="Inter"/>
                <a:cs typeface="Inter"/>
                <a:sym typeface="Inter"/>
              </a:rPr>
              <a:t>robuust versiebeheer </a:t>
            </a:r>
            <a:r>
              <a:rPr lang="en-US" sz="1500">
                <a:solidFill>
                  <a:srgbClr val="334155"/>
                </a:solidFill>
                <a:latin typeface="Inter"/>
                <a:ea typeface="Inter"/>
                <a:cs typeface="Inter"/>
                <a:sym typeface="Inter"/>
              </a:rPr>
              <a:t>vereist.</a:t>
            </a:r>
            <a:endParaRPr sz="1500">
              <a:solidFill>
                <a:srgbClr val="334155"/>
              </a:solidFill>
              <a:latin typeface="Inter"/>
              <a:ea typeface="Inter"/>
              <a:cs typeface="Inter"/>
              <a:sym typeface="Inter"/>
            </a:endParaRPr>
          </a:p>
          <a:p>
            <a:pPr indent="-323850" lvl="0" marL="457200" marR="0" rtl="0" algn="l">
              <a:lnSpc>
                <a:spcPct val="160000"/>
              </a:lnSpc>
              <a:spcBef>
                <a:spcPts val="0"/>
              </a:spcBef>
              <a:spcAft>
                <a:spcPts val="0"/>
              </a:spcAft>
              <a:buClr>
                <a:srgbClr val="334155"/>
              </a:buClr>
              <a:buSzPts val="1500"/>
              <a:buFont typeface="Inter"/>
              <a:buChar char="●"/>
            </a:pPr>
            <a:r>
              <a:rPr lang="en-US" sz="1500">
                <a:solidFill>
                  <a:srgbClr val="334155"/>
                </a:solidFill>
                <a:latin typeface="Inter"/>
                <a:ea typeface="Inter"/>
                <a:cs typeface="Inter"/>
                <a:sym typeface="Inter"/>
              </a:rPr>
              <a:t>ODRL biedt ‘out of the box’ geen ondersteuning voor versionering van beleid </a:t>
            </a:r>
            <a:endParaRPr/>
          </a:p>
        </p:txBody>
      </p:sp>
      <p:sp>
        <p:nvSpPr>
          <p:cNvPr id="263" name="Google Shape;263;p25"/>
          <p:cNvSpPr txBox="1"/>
          <p:nvPr/>
        </p:nvSpPr>
        <p:spPr>
          <a:xfrm>
            <a:off x="571500" y="571500"/>
            <a:ext cx="11601450" cy="6000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3150" u="none" cap="none" strike="noStrike">
                <a:solidFill>
                  <a:srgbClr val="0F172A"/>
                </a:solidFill>
                <a:latin typeface="Poppins SemiBold"/>
                <a:ea typeface="Poppins SemiBold"/>
                <a:cs typeface="Poppins SemiBold"/>
                <a:sym typeface="Poppins SemiBold"/>
              </a:rPr>
              <a:t>Aandachtspunt 6: Versionering &amp; Tijd</a:t>
            </a:r>
            <a:endParaRPr/>
          </a:p>
        </p:txBody>
      </p:sp>
      <p:pic>
        <p:nvPicPr>
          <p:cNvPr descr="image.png" id="264" name="Google Shape;264;p25"/>
          <p:cNvPicPr preferRelativeResize="0"/>
          <p:nvPr/>
        </p:nvPicPr>
        <p:blipFill rotWithShape="1">
          <a:blip r:embed="rId4">
            <a:alphaModFix/>
          </a:blip>
          <a:srcRect b="0" l="0" r="0" t="0"/>
          <a:stretch/>
        </p:blipFill>
        <p:spPr>
          <a:xfrm>
            <a:off x="505200" y="3429001"/>
            <a:ext cx="5095875" cy="1591300"/>
          </a:xfrm>
          <a:prstGeom prst="rect">
            <a:avLst/>
          </a:prstGeom>
          <a:noFill/>
          <a:ln>
            <a:noFill/>
          </a:ln>
        </p:spPr>
      </p:pic>
      <p:sp>
        <p:nvSpPr>
          <p:cNvPr id="265" name="Google Shape;265;p25"/>
          <p:cNvSpPr txBox="1"/>
          <p:nvPr/>
        </p:nvSpPr>
        <p:spPr>
          <a:xfrm>
            <a:off x="733800" y="3619497"/>
            <a:ext cx="4910700" cy="231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500" u="none" cap="none" strike="noStrike">
                <a:solidFill>
                  <a:srgbClr val="BE123C"/>
                </a:solidFill>
                <a:latin typeface="Poppins"/>
                <a:ea typeface="Poppins"/>
                <a:cs typeface="Poppins"/>
                <a:sym typeface="Poppins"/>
              </a:rPr>
              <a:t>Oplossin</a:t>
            </a:r>
            <a:r>
              <a:rPr b="1" lang="en-US" sz="1500">
                <a:solidFill>
                  <a:srgbClr val="BE123C"/>
                </a:solidFill>
                <a:latin typeface="Poppins"/>
                <a:ea typeface="Poppins"/>
                <a:cs typeface="Poppins"/>
                <a:sym typeface="Poppins"/>
              </a:rPr>
              <a:t>gsrichting</a:t>
            </a:r>
            <a:r>
              <a:rPr b="1" i="0" lang="en-US" sz="1500" u="none" cap="none" strike="noStrike">
                <a:solidFill>
                  <a:srgbClr val="BE123C"/>
                </a:solidFill>
                <a:latin typeface="Poppins"/>
                <a:ea typeface="Poppins"/>
                <a:cs typeface="Poppins"/>
                <a:sym typeface="Poppins"/>
              </a:rPr>
              <a:t>: </a:t>
            </a:r>
            <a:r>
              <a:rPr b="1" lang="en-US" sz="1500">
                <a:solidFill>
                  <a:srgbClr val="BE123C"/>
                </a:solidFill>
                <a:latin typeface="Poppins"/>
                <a:ea typeface="Poppins"/>
                <a:cs typeface="Poppins"/>
                <a:sym typeface="Poppins"/>
              </a:rPr>
              <a:t>Temporal Profiel</a:t>
            </a:r>
            <a:endParaRPr/>
          </a:p>
        </p:txBody>
      </p:sp>
      <p:sp>
        <p:nvSpPr>
          <p:cNvPr id="266" name="Google Shape;266;p25"/>
          <p:cNvSpPr txBox="1"/>
          <p:nvPr/>
        </p:nvSpPr>
        <p:spPr>
          <a:xfrm>
            <a:off x="733800" y="4000497"/>
            <a:ext cx="4676700" cy="8727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lang="en-US" sz="1350">
                <a:solidFill>
                  <a:srgbClr val="881337"/>
                </a:solidFill>
                <a:latin typeface="Inter"/>
                <a:ea typeface="Inter"/>
                <a:cs typeface="Inter"/>
                <a:sym typeface="Inter"/>
              </a:rPr>
              <a:t>Binnen W3C wordt gewerkt aan een temporaal profiel voor (odrl/profile-temporal) voor </a:t>
            </a:r>
            <a:r>
              <a:rPr i="1" lang="en-US" sz="1350">
                <a:solidFill>
                  <a:srgbClr val="881337"/>
                </a:solidFill>
                <a:latin typeface="Inter"/>
                <a:ea typeface="Inter"/>
                <a:cs typeface="Inter"/>
                <a:sym typeface="Inter"/>
              </a:rPr>
              <a:t>effectieve tijd</a:t>
            </a:r>
            <a:r>
              <a:rPr lang="en-US" sz="1350">
                <a:solidFill>
                  <a:srgbClr val="881337"/>
                </a:solidFill>
                <a:latin typeface="Inter"/>
                <a:ea typeface="Inter"/>
                <a:cs typeface="Inter"/>
                <a:sym typeface="Inter"/>
              </a:rPr>
              <a:t>. We kunnen proberen dit uit te breiden met formele historie.</a:t>
            </a:r>
            <a:endParaRPr/>
          </a:p>
        </p:txBody>
      </p:sp>
      <p:pic>
        <p:nvPicPr>
          <p:cNvPr id="267" name="Google Shape;267;p25"/>
          <p:cNvPicPr preferRelativeResize="0"/>
          <p:nvPr/>
        </p:nvPicPr>
        <p:blipFill rotWithShape="1">
          <a:blip r:embed="rId5">
            <a:alphaModFix/>
          </a:blip>
          <a:srcRect b="0" l="0" r="25545" t="0"/>
          <a:stretch/>
        </p:blipFill>
        <p:spPr>
          <a:xfrm>
            <a:off x="6205550" y="1972964"/>
            <a:ext cx="5647923" cy="4503375"/>
          </a:xfrm>
          <a:prstGeom prst="rect">
            <a:avLst/>
          </a:prstGeom>
          <a:noFill/>
          <a:ln>
            <a:noFill/>
          </a:ln>
        </p:spPr>
      </p:pic>
      <p:pic>
        <p:nvPicPr>
          <p:cNvPr descr="image.png" id="268" name="Google Shape;268;p25"/>
          <p:cNvPicPr preferRelativeResize="0"/>
          <p:nvPr/>
        </p:nvPicPr>
        <p:blipFill rotWithShape="1">
          <a:blip r:embed="rId4">
            <a:alphaModFix/>
          </a:blip>
          <a:srcRect b="0" l="0" r="0" t="0"/>
          <a:stretch/>
        </p:blipFill>
        <p:spPr>
          <a:xfrm>
            <a:off x="483488" y="5162126"/>
            <a:ext cx="5095875" cy="1591300"/>
          </a:xfrm>
          <a:prstGeom prst="rect">
            <a:avLst/>
          </a:prstGeom>
          <a:noFill/>
          <a:ln>
            <a:noFill/>
          </a:ln>
        </p:spPr>
      </p:pic>
      <p:sp>
        <p:nvSpPr>
          <p:cNvPr id="269" name="Google Shape;269;p25"/>
          <p:cNvSpPr txBox="1"/>
          <p:nvPr/>
        </p:nvSpPr>
        <p:spPr>
          <a:xfrm>
            <a:off x="712088" y="5352622"/>
            <a:ext cx="4910700" cy="231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500" u="none" cap="none" strike="noStrike">
                <a:solidFill>
                  <a:srgbClr val="BE123C"/>
                </a:solidFill>
                <a:latin typeface="Poppins"/>
                <a:ea typeface="Poppins"/>
                <a:cs typeface="Poppins"/>
                <a:sym typeface="Poppins"/>
              </a:rPr>
              <a:t>Oplossin</a:t>
            </a:r>
            <a:r>
              <a:rPr b="1" lang="en-US" sz="1500">
                <a:solidFill>
                  <a:srgbClr val="BE123C"/>
                </a:solidFill>
                <a:latin typeface="Poppins"/>
                <a:ea typeface="Poppins"/>
                <a:cs typeface="Poppins"/>
                <a:sym typeface="Poppins"/>
              </a:rPr>
              <a:t>grichting</a:t>
            </a:r>
            <a:r>
              <a:rPr b="1" i="0" lang="en-US" sz="1500" u="none" cap="none" strike="noStrike">
                <a:solidFill>
                  <a:srgbClr val="BE123C"/>
                </a:solidFill>
                <a:latin typeface="Poppins"/>
                <a:ea typeface="Poppins"/>
                <a:cs typeface="Poppins"/>
                <a:sym typeface="Poppins"/>
              </a:rPr>
              <a:t>: </a:t>
            </a:r>
            <a:r>
              <a:rPr b="1" lang="en-US" sz="1500">
                <a:solidFill>
                  <a:srgbClr val="BE123C"/>
                </a:solidFill>
                <a:latin typeface="Poppins"/>
                <a:ea typeface="Poppins"/>
                <a:cs typeface="Poppins"/>
                <a:sym typeface="Poppins"/>
              </a:rPr>
              <a:t>RDF Versionering? </a:t>
            </a:r>
            <a:endParaRPr/>
          </a:p>
        </p:txBody>
      </p:sp>
      <p:sp>
        <p:nvSpPr>
          <p:cNvPr id="270" name="Google Shape;270;p25"/>
          <p:cNvSpPr txBox="1"/>
          <p:nvPr/>
        </p:nvSpPr>
        <p:spPr>
          <a:xfrm>
            <a:off x="712088" y="5733622"/>
            <a:ext cx="4676700" cy="8727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lang="en-US" sz="1350">
                <a:solidFill>
                  <a:srgbClr val="881337"/>
                </a:solidFill>
                <a:latin typeface="Inter"/>
                <a:ea typeface="Inter"/>
                <a:cs typeface="Inter"/>
                <a:sym typeface="Inter"/>
              </a:rPr>
              <a:t>Linked Data kan geversioneerd opgeslagen worden (temporele graaf databases) maar hoe werken verwijzingen dan?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74" name="Shape 274"/>
        <p:cNvGrpSpPr/>
        <p:nvPr/>
      </p:nvGrpSpPr>
      <p:grpSpPr>
        <a:xfrm>
          <a:off x="0" y="0"/>
          <a:ext cx="0" cy="0"/>
          <a:chOff x="0" y="0"/>
          <a:chExt cx="0" cy="0"/>
        </a:xfrm>
      </p:grpSpPr>
      <p:pic>
        <p:nvPicPr>
          <p:cNvPr descr="image.png" id="275" name="Google Shape;275;p2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76" name="Google Shape;276;p26"/>
          <p:cNvSpPr txBox="1"/>
          <p:nvPr/>
        </p:nvSpPr>
        <p:spPr>
          <a:xfrm>
            <a:off x="295275" y="2857509"/>
            <a:ext cx="11601600" cy="923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6000" u="none" cap="none" strike="noStrike">
                <a:solidFill>
                  <a:srgbClr val="0284C7"/>
                </a:solidFill>
                <a:latin typeface="Poppins"/>
                <a:ea typeface="Poppins"/>
                <a:cs typeface="Poppins"/>
                <a:sym typeface="Poppins"/>
              </a:rPr>
              <a:t>Vragen &amp; Discussie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80" name="Shape 280"/>
        <p:cNvGrpSpPr/>
        <p:nvPr/>
      </p:nvGrpSpPr>
      <p:grpSpPr>
        <a:xfrm>
          <a:off x="0" y="0"/>
          <a:ext cx="0" cy="0"/>
          <a:chOff x="0" y="0"/>
          <a:chExt cx="0" cy="0"/>
        </a:xfrm>
      </p:grpSpPr>
      <p:pic>
        <p:nvPicPr>
          <p:cNvPr descr="image.png" id="281" name="Google Shape;281;p2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82" name="Google Shape;282;p27"/>
          <p:cNvSpPr/>
          <p:nvPr/>
        </p:nvSpPr>
        <p:spPr>
          <a:xfrm>
            <a:off x="571500" y="3040409"/>
            <a:ext cx="11049000" cy="982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83" name="Google Shape;283;p27"/>
          <p:cNvSpPr/>
          <p:nvPr/>
        </p:nvSpPr>
        <p:spPr>
          <a:xfrm>
            <a:off x="571500" y="4013745"/>
            <a:ext cx="11049000" cy="9600"/>
          </a:xfrm>
          <a:prstGeom prst="rect">
            <a:avLst/>
          </a:prstGeom>
          <a:solidFill>
            <a:srgbClr val="7575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84" name="Google Shape;284;p27"/>
          <p:cNvSpPr/>
          <p:nvPr/>
        </p:nvSpPr>
        <p:spPr>
          <a:xfrm>
            <a:off x="571500" y="4013745"/>
            <a:ext cx="11049000" cy="9600"/>
          </a:xfrm>
          <a:prstGeom prst="rect">
            <a:avLst/>
          </a:prstGeom>
          <a:solidFill>
            <a:srgbClr val="7575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image.png" id="285" name="Google Shape;285;p27"/>
          <p:cNvPicPr preferRelativeResize="0"/>
          <p:nvPr/>
        </p:nvPicPr>
        <p:blipFill rotWithShape="1">
          <a:blip r:embed="rId4">
            <a:alphaModFix/>
          </a:blip>
          <a:srcRect b="0" l="0" r="0" t="0"/>
          <a:stretch/>
        </p:blipFill>
        <p:spPr>
          <a:xfrm>
            <a:off x="571500" y="3288952"/>
            <a:ext cx="857250" cy="476250"/>
          </a:xfrm>
          <a:prstGeom prst="rect">
            <a:avLst/>
          </a:prstGeom>
          <a:noFill/>
          <a:ln>
            <a:noFill/>
          </a:ln>
        </p:spPr>
      </p:pic>
      <p:sp>
        <p:nvSpPr>
          <p:cNvPr id="286" name="Google Shape;286;p27"/>
          <p:cNvSpPr txBox="1"/>
          <p:nvPr/>
        </p:nvSpPr>
        <p:spPr>
          <a:xfrm>
            <a:off x="1666875" y="3183284"/>
            <a:ext cx="9953700" cy="3963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975" u="none" cap="none" strike="noStrike">
                <a:solidFill>
                  <a:srgbClr val="334155"/>
                </a:solidFill>
                <a:latin typeface="Inter"/>
                <a:ea typeface="Inter"/>
                <a:cs typeface="Inter"/>
                <a:sym typeface="Inter"/>
              </a:rPr>
              <a:t>https://static.vecteezy.com/system/resources/thumbnails/071/518/660/small/person-holding-digital-folder-with-documents-showcasing-data-management-and-information-technology-in-a-modern-workspace-representing-the-concept-of-secure-data-storage-and-online-file-sharing-photo.jpg</a:t>
            </a:r>
            <a:endParaRPr/>
          </a:p>
        </p:txBody>
      </p:sp>
      <p:sp>
        <p:nvSpPr>
          <p:cNvPr id="287" name="Google Shape;287;p27"/>
          <p:cNvSpPr txBox="1"/>
          <p:nvPr/>
        </p:nvSpPr>
        <p:spPr>
          <a:xfrm>
            <a:off x="1666875" y="3627090"/>
            <a:ext cx="9953700" cy="2439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200" u="none" cap="none" strike="noStrike">
                <a:solidFill>
                  <a:srgbClr val="334155"/>
                </a:solidFill>
                <a:latin typeface="Inter"/>
                <a:ea typeface="Inter"/>
                <a:cs typeface="Inter"/>
                <a:sym typeface="Inter"/>
              </a:rPr>
              <a:t>Source: </a:t>
            </a:r>
            <a:r>
              <a:rPr b="0" i="0" lang="en-US" sz="1200" u="none" cap="none" strike="noStrike">
                <a:solidFill>
                  <a:srgbClr val="4F46E5"/>
                </a:solidFill>
                <a:latin typeface="Inter"/>
                <a:ea typeface="Inter"/>
                <a:cs typeface="Inter"/>
                <a:sym typeface="Inter"/>
              </a:rPr>
              <a:t>www.vecteezy.com</a:t>
            </a:r>
            <a:endParaRPr/>
          </a:p>
        </p:txBody>
      </p:sp>
      <p:pic>
        <p:nvPicPr>
          <p:cNvPr descr="image.png" id="288" name="Google Shape;288;p27"/>
          <p:cNvPicPr preferRelativeResize="0"/>
          <p:nvPr/>
        </p:nvPicPr>
        <p:blipFill rotWithShape="1">
          <a:blip r:embed="rId5">
            <a:alphaModFix/>
          </a:blip>
          <a:srcRect b="0" l="0" r="0" t="0"/>
          <a:stretch/>
        </p:blipFill>
        <p:spPr>
          <a:xfrm>
            <a:off x="571500" y="4172694"/>
            <a:ext cx="857250" cy="476250"/>
          </a:xfrm>
          <a:prstGeom prst="rect">
            <a:avLst/>
          </a:prstGeom>
          <a:noFill/>
          <a:ln>
            <a:noFill/>
          </a:ln>
        </p:spPr>
      </p:pic>
      <p:sp>
        <p:nvSpPr>
          <p:cNvPr id="289" name="Google Shape;289;p27"/>
          <p:cNvSpPr txBox="1"/>
          <p:nvPr/>
        </p:nvSpPr>
        <p:spPr>
          <a:xfrm>
            <a:off x="1666875" y="4166145"/>
            <a:ext cx="9953700" cy="1980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975" u="none" cap="none" strike="noStrike">
                <a:solidFill>
                  <a:srgbClr val="334155"/>
                </a:solidFill>
                <a:latin typeface="Inter"/>
                <a:ea typeface="Inter"/>
                <a:cs typeface="Inter"/>
                <a:sym typeface="Inter"/>
              </a:rPr>
              <a:t>https://www.smartsheet.com/sites/default/files/2025-10/IC-Project-Timeline-Template-Example.png</a:t>
            </a:r>
            <a:endParaRPr/>
          </a:p>
        </p:txBody>
      </p:sp>
      <p:sp>
        <p:nvSpPr>
          <p:cNvPr id="290" name="Google Shape;290;p27"/>
          <p:cNvSpPr txBox="1"/>
          <p:nvPr/>
        </p:nvSpPr>
        <p:spPr>
          <a:xfrm>
            <a:off x="1666875" y="4411860"/>
            <a:ext cx="9953700" cy="2439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200" u="none" cap="none" strike="noStrike">
                <a:solidFill>
                  <a:srgbClr val="334155"/>
                </a:solidFill>
                <a:latin typeface="Inter"/>
                <a:ea typeface="Inter"/>
                <a:cs typeface="Inter"/>
                <a:sym typeface="Inter"/>
              </a:rPr>
              <a:t>Source: </a:t>
            </a:r>
            <a:r>
              <a:rPr b="0" i="0" lang="en-US" sz="1200" u="none" cap="none" strike="noStrike">
                <a:solidFill>
                  <a:srgbClr val="4F46E5"/>
                </a:solidFill>
                <a:latin typeface="Inter"/>
                <a:ea typeface="Inter"/>
                <a:cs typeface="Inter"/>
                <a:sym typeface="Inter"/>
              </a:rPr>
              <a:t>www.smartsheet.com</a:t>
            </a:r>
            <a:endParaRPr/>
          </a:p>
        </p:txBody>
      </p:sp>
      <p:sp>
        <p:nvSpPr>
          <p:cNvPr id="291" name="Google Shape;291;p27"/>
          <p:cNvSpPr txBox="1"/>
          <p:nvPr/>
        </p:nvSpPr>
        <p:spPr>
          <a:xfrm>
            <a:off x="571500" y="571500"/>
            <a:ext cx="11601600" cy="600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3150" u="none" cap="none" strike="noStrike">
                <a:solidFill>
                  <a:srgbClr val="0F172A"/>
                </a:solidFill>
                <a:latin typeface="Poppins SemiBold"/>
                <a:ea typeface="Poppins SemiBold"/>
                <a:cs typeface="Poppins SemiBold"/>
                <a:sym typeface="Poppins SemiBold"/>
              </a:rPr>
              <a:t>Image Sources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0" name="Shape 90"/>
        <p:cNvGrpSpPr/>
        <p:nvPr/>
      </p:nvGrpSpPr>
      <p:grpSpPr>
        <a:xfrm>
          <a:off x="0" y="0"/>
          <a:ext cx="0" cy="0"/>
          <a:chOff x="0" y="0"/>
          <a:chExt cx="0" cy="0"/>
        </a:xfrm>
      </p:grpSpPr>
      <p:pic>
        <p:nvPicPr>
          <p:cNvPr descr="image.png" id="91" name="Google Shape;91;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92" name="Google Shape;92;p14"/>
          <p:cNvSpPr txBox="1"/>
          <p:nvPr/>
        </p:nvSpPr>
        <p:spPr>
          <a:xfrm>
            <a:off x="571500" y="571500"/>
            <a:ext cx="5550693" cy="6000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3150" u="none" cap="none" strike="noStrike">
                <a:solidFill>
                  <a:srgbClr val="0F172A"/>
                </a:solidFill>
                <a:latin typeface="Poppins SemiBold"/>
                <a:ea typeface="Poppins SemiBold"/>
                <a:cs typeface="Poppins SemiBold"/>
                <a:sym typeface="Poppins SemiBold"/>
              </a:rPr>
              <a:t>Wat is ODRL?</a:t>
            </a:r>
            <a:endParaRPr/>
          </a:p>
        </p:txBody>
      </p:sp>
      <p:sp>
        <p:nvSpPr>
          <p:cNvPr id="93" name="Google Shape;93;p14"/>
          <p:cNvSpPr txBox="1"/>
          <p:nvPr/>
        </p:nvSpPr>
        <p:spPr>
          <a:xfrm>
            <a:off x="571500" y="1743075"/>
            <a:ext cx="5550693" cy="4000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2100" u="none" cap="none" strike="noStrike">
                <a:solidFill>
                  <a:srgbClr val="0284C7"/>
                </a:solidFill>
                <a:latin typeface="Poppins SemiBold"/>
                <a:ea typeface="Poppins SemiBold"/>
                <a:cs typeface="Poppins SemiBold"/>
                <a:sym typeface="Poppins SemiBold"/>
              </a:rPr>
              <a:t>Open Digital Rights Language</a:t>
            </a:r>
            <a:endParaRPr/>
          </a:p>
        </p:txBody>
      </p:sp>
      <p:sp>
        <p:nvSpPr>
          <p:cNvPr id="94" name="Google Shape;94;p14"/>
          <p:cNvSpPr txBox="1"/>
          <p:nvPr/>
        </p:nvSpPr>
        <p:spPr>
          <a:xfrm>
            <a:off x="571500" y="2286000"/>
            <a:ext cx="5286375" cy="9144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Inter"/>
                <a:ea typeface="Inter"/>
                <a:cs typeface="Inter"/>
                <a:sym typeface="Inter"/>
              </a:rPr>
              <a:t>ODRL is een vocabulaire en informatiemodel voor het uitdrukken van beleid, voorwaarden en licenties rondom data en diensten.</a:t>
            </a:r>
            <a:endParaRPr/>
          </a:p>
        </p:txBody>
      </p:sp>
      <p:sp>
        <p:nvSpPr>
          <p:cNvPr id="95" name="Google Shape;95;p14"/>
          <p:cNvSpPr txBox="1"/>
          <p:nvPr/>
        </p:nvSpPr>
        <p:spPr>
          <a:xfrm>
            <a:off x="571425" y="3495675"/>
            <a:ext cx="5286300" cy="3555600"/>
          </a:xfrm>
          <a:prstGeom prst="rect">
            <a:avLst/>
          </a:prstGeom>
          <a:noFill/>
          <a:ln>
            <a:noFill/>
          </a:ln>
        </p:spPr>
        <p:txBody>
          <a:bodyPr anchorCtr="0" anchor="t" bIns="0" lIns="104775" spcFirstLastPara="1" rIns="0" wrap="square" tIns="0">
            <a:spAutoFit/>
          </a:bodyPr>
          <a:lstStyle/>
          <a:p>
            <a:pPr indent="-323850" lvl="0" marL="457200" marR="0" rtl="0" algn="l">
              <a:lnSpc>
                <a:spcPct val="160000"/>
              </a:lnSpc>
              <a:spcBef>
                <a:spcPts val="0"/>
              </a:spcBef>
              <a:spcAft>
                <a:spcPts val="0"/>
              </a:spcAft>
              <a:buClr>
                <a:srgbClr val="334155"/>
              </a:buClr>
              <a:buSzPts val="1500"/>
              <a:buFont typeface="Inter"/>
              <a:buChar char="●"/>
            </a:pPr>
            <a:r>
              <a:rPr b="1" i="0" lang="en-US" sz="1500" u="none" cap="none" strike="noStrike">
                <a:solidFill>
                  <a:srgbClr val="334155"/>
                </a:solidFill>
                <a:latin typeface="Inter"/>
                <a:ea typeface="Inter"/>
                <a:cs typeface="Inter"/>
                <a:sym typeface="Inter"/>
              </a:rPr>
              <a:t>W3C Standaard:</a:t>
            </a:r>
            <a:r>
              <a:rPr b="0" i="0" lang="en-US" sz="1500" u="none" cap="none" strike="noStrike">
                <a:solidFill>
                  <a:srgbClr val="334155"/>
                </a:solidFill>
                <a:latin typeface="Inter"/>
                <a:ea typeface="Inter"/>
                <a:cs typeface="Inter"/>
                <a:sym typeface="Inter"/>
              </a:rPr>
              <a:t> Officieel erkend en beheerd door het World Wide Web Consortium.</a:t>
            </a:r>
            <a:endParaRPr b="0" i="0" sz="1500" u="none" cap="none" strike="noStrike">
              <a:solidFill>
                <a:srgbClr val="334155"/>
              </a:solidFill>
              <a:latin typeface="Inter"/>
              <a:ea typeface="Inter"/>
              <a:cs typeface="Inter"/>
              <a:sym typeface="Inter"/>
            </a:endParaRPr>
          </a:p>
          <a:p>
            <a:pPr indent="-323850" lvl="0" marL="457200" rtl="0" algn="l">
              <a:lnSpc>
                <a:spcPct val="160000"/>
              </a:lnSpc>
              <a:spcBef>
                <a:spcPts val="0"/>
              </a:spcBef>
              <a:spcAft>
                <a:spcPts val="0"/>
              </a:spcAft>
              <a:buClr>
                <a:srgbClr val="334155"/>
              </a:buClr>
              <a:buSzPts val="1500"/>
              <a:buFont typeface="Inter"/>
              <a:buChar char="●"/>
            </a:pPr>
            <a:r>
              <a:rPr b="1" lang="en-US" sz="1500">
                <a:solidFill>
                  <a:srgbClr val="334155"/>
                </a:solidFill>
                <a:latin typeface="Inter"/>
                <a:ea typeface="Inter"/>
                <a:cs typeface="Inter"/>
                <a:sym typeface="Inter"/>
              </a:rPr>
              <a:t>Conceptueel Beleid:</a:t>
            </a:r>
            <a:r>
              <a:rPr lang="en-US" sz="1500">
                <a:solidFill>
                  <a:srgbClr val="334155"/>
                </a:solidFill>
                <a:latin typeface="Inter"/>
                <a:ea typeface="Inter"/>
                <a:cs typeface="Inter"/>
                <a:sym typeface="Inter"/>
              </a:rPr>
              <a:t> Het is bedoeld om menselijke/juridische afspraken in een gestandaardiseerd format te gieten.</a:t>
            </a:r>
            <a:endParaRPr sz="1500">
              <a:solidFill>
                <a:srgbClr val="334155"/>
              </a:solidFill>
              <a:latin typeface="Inter"/>
              <a:ea typeface="Inter"/>
              <a:cs typeface="Inter"/>
              <a:sym typeface="Inter"/>
            </a:endParaRPr>
          </a:p>
          <a:p>
            <a:pPr indent="-323850" lvl="0" marL="457200" rtl="0" algn="l">
              <a:lnSpc>
                <a:spcPct val="160000"/>
              </a:lnSpc>
              <a:spcBef>
                <a:spcPts val="0"/>
              </a:spcBef>
              <a:spcAft>
                <a:spcPts val="0"/>
              </a:spcAft>
              <a:buClr>
                <a:srgbClr val="334155"/>
              </a:buClr>
              <a:buSzPts val="1500"/>
              <a:buFont typeface="Inter"/>
              <a:buChar char="●"/>
            </a:pPr>
            <a:r>
              <a:rPr b="1" lang="en-US" sz="1500">
                <a:solidFill>
                  <a:srgbClr val="334155"/>
                </a:solidFill>
                <a:latin typeface="Inter"/>
                <a:ea typeface="Inter"/>
                <a:cs typeface="Inter"/>
                <a:sym typeface="Inter"/>
              </a:rPr>
              <a:t>Linked Data:</a:t>
            </a:r>
            <a:r>
              <a:rPr lang="en-US" sz="1500">
                <a:solidFill>
                  <a:srgbClr val="334155"/>
                </a:solidFill>
                <a:latin typeface="Inter"/>
                <a:ea typeface="Inter"/>
                <a:cs typeface="Inter"/>
                <a:sym typeface="Inter"/>
              </a:rPr>
              <a:t> ODRL wordt typisch uitgedrukt in JSON-LD of RDF, waardoor het uitstekend past in metadata registers en web-standaarden.</a:t>
            </a:r>
            <a:endParaRPr>
              <a:solidFill>
                <a:schemeClr val="dk1"/>
              </a:solidFill>
            </a:endParaRPr>
          </a:p>
          <a:p>
            <a:pPr indent="0" lvl="0" marL="0" rtl="0" algn="l">
              <a:lnSpc>
                <a:spcPct val="160000"/>
              </a:lnSpc>
              <a:spcBef>
                <a:spcPts val="0"/>
              </a:spcBef>
              <a:spcAft>
                <a:spcPts val="0"/>
              </a:spcAft>
              <a:buClr>
                <a:schemeClr val="dk1"/>
              </a:buClr>
              <a:buFont typeface="Arial"/>
              <a:buNone/>
            </a:pPr>
            <a:r>
              <a:t/>
            </a:r>
            <a:endParaRPr sz="1500">
              <a:solidFill>
                <a:srgbClr val="334155"/>
              </a:solidFill>
              <a:latin typeface="Inter"/>
              <a:ea typeface="Inter"/>
              <a:cs typeface="Inter"/>
              <a:sym typeface="Inter"/>
            </a:endParaRPr>
          </a:p>
          <a:p>
            <a:pPr indent="0" lvl="0" marL="0" marR="0" rtl="0" algn="l">
              <a:lnSpc>
                <a:spcPct val="160000"/>
              </a:lnSpc>
              <a:spcBef>
                <a:spcPts val="0"/>
              </a:spcBef>
              <a:spcAft>
                <a:spcPts val="0"/>
              </a:spcAft>
              <a:buNone/>
            </a:pPr>
            <a:r>
              <a:t/>
            </a:r>
            <a:endParaRPr sz="1500">
              <a:solidFill>
                <a:srgbClr val="334155"/>
              </a:solidFill>
              <a:latin typeface="Inter"/>
              <a:ea typeface="Inter"/>
              <a:cs typeface="Inter"/>
              <a:sym typeface="Inter"/>
            </a:endParaRPr>
          </a:p>
        </p:txBody>
      </p:sp>
      <p:pic>
        <p:nvPicPr>
          <p:cNvPr descr="ODRL iconography" id="96" name="Google Shape;96;p14"/>
          <p:cNvPicPr preferRelativeResize="0"/>
          <p:nvPr/>
        </p:nvPicPr>
        <p:blipFill>
          <a:blip r:embed="rId4">
            <a:alphaModFix/>
          </a:blip>
          <a:stretch>
            <a:fillRect/>
          </a:stretch>
        </p:blipFill>
        <p:spPr>
          <a:xfrm>
            <a:off x="6334125" y="483550"/>
            <a:ext cx="5857875" cy="5857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0" name="Shape 100"/>
        <p:cNvGrpSpPr/>
        <p:nvPr/>
      </p:nvGrpSpPr>
      <p:grpSpPr>
        <a:xfrm>
          <a:off x="0" y="0"/>
          <a:ext cx="0" cy="0"/>
          <a:chOff x="0" y="0"/>
          <a:chExt cx="0" cy="0"/>
        </a:xfrm>
      </p:grpSpPr>
      <p:pic>
        <p:nvPicPr>
          <p:cNvPr descr="image.png" id="101" name="Google Shape;101;p15"/>
          <p:cNvPicPr preferRelativeResize="0"/>
          <p:nvPr/>
        </p:nvPicPr>
        <p:blipFill rotWithShape="1">
          <a:blip r:embed="rId3">
            <a:alphaModFix/>
          </a:blip>
          <a:srcRect b="0" l="0" r="0" t="0"/>
          <a:stretch/>
        </p:blipFill>
        <p:spPr>
          <a:xfrm>
            <a:off x="6334125" y="1804987"/>
            <a:ext cx="5286375" cy="4000500"/>
          </a:xfrm>
          <a:prstGeom prst="rect">
            <a:avLst/>
          </a:prstGeom>
          <a:noFill/>
          <a:ln>
            <a:noFill/>
          </a:ln>
        </p:spPr>
      </p:pic>
      <p:sp>
        <p:nvSpPr>
          <p:cNvPr id="102" name="Google Shape;102;p15"/>
          <p:cNvSpPr txBox="1"/>
          <p:nvPr/>
        </p:nvSpPr>
        <p:spPr>
          <a:xfrm>
            <a:off x="571650" y="1804975"/>
            <a:ext cx="5286300" cy="3555600"/>
          </a:xfrm>
          <a:prstGeom prst="rect">
            <a:avLst/>
          </a:prstGeom>
          <a:noFill/>
          <a:ln>
            <a:noFill/>
          </a:ln>
        </p:spPr>
        <p:txBody>
          <a:bodyPr anchorCtr="0" anchor="t" bIns="0" lIns="104775" spcFirstLastPara="1" rIns="0" wrap="square" tIns="0">
            <a:spAutoFit/>
          </a:bodyPr>
          <a:lstStyle/>
          <a:p>
            <a:pPr indent="-323850" lvl="0" marL="457200" marR="0" rtl="0" algn="l">
              <a:lnSpc>
                <a:spcPct val="160000"/>
              </a:lnSpc>
              <a:spcBef>
                <a:spcPts val="0"/>
              </a:spcBef>
              <a:spcAft>
                <a:spcPts val="0"/>
              </a:spcAft>
              <a:buClr>
                <a:srgbClr val="334155"/>
              </a:buClr>
              <a:buSzPts val="1500"/>
              <a:buFont typeface="Inter"/>
              <a:buChar char="●"/>
            </a:pPr>
            <a:r>
              <a:rPr b="1" i="0" lang="en-US" sz="1500" u="none" cap="none" strike="noStrike">
                <a:solidFill>
                  <a:srgbClr val="334155"/>
                </a:solidFill>
                <a:latin typeface="Inter"/>
                <a:ea typeface="Inter"/>
                <a:cs typeface="Inter"/>
                <a:sym typeface="Inter"/>
              </a:rPr>
              <a:t>Jaren 2000 (DRM):</a:t>
            </a:r>
            <a:r>
              <a:rPr b="0" i="0" lang="en-US" sz="1500" u="none" cap="none" strike="noStrike">
                <a:solidFill>
                  <a:srgbClr val="334155"/>
                </a:solidFill>
                <a:latin typeface="Inter"/>
                <a:ea typeface="Inter"/>
                <a:cs typeface="Inter"/>
                <a:sym typeface="Inter"/>
              </a:rPr>
              <a:t> ODRL begon als een manier om Digital Rights Management (DRM) vast te leggen voor de media-industrie (muziek, e-books, video's). Wie mag dit bestand afspelen of kopiëren?</a:t>
            </a:r>
            <a:endParaRPr b="0" i="0" sz="1500" u="none" cap="none" strike="noStrike">
              <a:solidFill>
                <a:srgbClr val="334155"/>
              </a:solidFill>
              <a:latin typeface="Inter"/>
              <a:ea typeface="Inter"/>
              <a:cs typeface="Inter"/>
              <a:sym typeface="Inter"/>
            </a:endParaRPr>
          </a:p>
          <a:p>
            <a:pPr indent="-323850" lvl="0" marL="457200" rtl="0" algn="l">
              <a:lnSpc>
                <a:spcPct val="160000"/>
              </a:lnSpc>
              <a:spcBef>
                <a:spcPts val="0"/>
              </a:spcBef>
              <a:spcAft>
                <a:spcPts val="0"/>
              </a:spcAft>
              <a:buClr>
                <a:srgbClr val="334155"/>
              </a:buClr>
              <a:buSzPts val="1500"/>
              <a:buFont typeface="Inter"/>
              <a:buChar char="●"/>
            </a:pPr>
            <a:r>
              <a:rPr b="1" lang="en-US" sz="1500">
                <a:solidFill>
                  <a:srgbClr val="334155"/>
                </a:solidFill>
                <a:latin typeface="Inter"/>
                <a:ea typeface="Inter"/>
                <a:cs typeface="Inter"/>
                <a:sym typeface="Inter"/>
              </a:rPr>
              <a:t>2018 (W3C Standaard):</a:t>
            </a:r>
            <a:r>
              <a:rPr lang="en-US" sz="1500">
                <a:solidFill>
                  <a:srgbClr val="334155"/>
                </a:solidFill>
                <a:latin typeface="Inter"/>
                <a:ea typeface="Inter"/>
                <a:cs typeface="Inter"/>
                <a:sym typeface="Inter"/>
              </a:rPr>
              <a:t> ODRL versie 2.2 wordt een officiële W3C Recommendation. De focus verschuift van media naar </a:t>
            </a:r>
            <a:r>
              <a:rPr i="1" lang="en-US" sz="1500">
                <a:solidFill>
                  <a:srgbClr val="334155"/>
                </a:solidFill>
                <a:latin typeface="Inter"/>
                <a:ea typeface="Inter"/>
                <a:cs typeface="Inter"/>
                <a:sym typeface="Inter"/>
              </a:rPr>
              <a:t>algemene data</a:t>
            </a:r>
            <a:r>
              <a:rPr lang="en-US" sz="1500">
                <a:solidFill>
                  <a:srgbClr val="334155"/>
                </a:solidFill>
                <a:latin typeface="Inter"/>
                <a:ea typeface="Inter"/>
                <a:cs typeface="Inter"/>
                <a:sym typeface="Inter"/>
              </a:rPr>
              <a:t> en het web.</a:t>
            </a:r>
            <a:endParaRPr sz="1500">
              <a:solidFill>
                <a:srgbClr val="334155"/>
              </a:solidFill>
              <a:latin typeface="Inter"/>
              <a:ea typeface="Inter"/>
              <a:cs typeface="Inter"/>
              <a:sym typeface="Inter"/>
            </a:endParaRPr>
          </a:p>
          <a:p>
            <a:pPr indent="-323850" lvl="0" marL="457200" rtl="0" algn="l">
              <a:lnSpc>
                <a:spcPct val="160000"/>
              </a:lnSpc>
              <a:spcBef>
                <a:spcPts val="0"/>
              </a:spcBef>
              <a:spcAft>
                <a:spcPts val="0"/>
              </a:spcAft>
              <a:buClr>
                <a:srgbClr val="334155"/>
              </a:buClr>
              <a:buSzPts val="1500"/>
              <a:buFont typeface="Inter"/>
              <a:buChar char="●"/>
            </a:pPr>
            <a:r>
              <a:rPr b="1" lang="en-US" sz="1500">
                <a:solidFill>
                  <a:srgbClr val="334155"/>
                </a:solidFill>
                <a:latin typeface="Inter"/>
                <a:ea typeface="Inter"/>
                <a:cs typeface="Inter"/>
                <a:sym typeface="Inter"/>
              </a:rPr>
              <a:t>Vandaag (Data Spaces):</a:t>
            </a:r>
            <a:r>
              <a:rPr lang="en-US" sz="1500">
                <a:solidFill>
                  <a:srgbClr val="334155"/>
                </a:solidFill>
                <a:latin typeface="Inter"/>
                <a:ea typeface="Inter"/>
                <a:cs typeface="Inter"/>
                <a:sym typeface="Inter"/>
              </a:rPr>
              <a:t> ODRL is inmiddels de de-facto standaard geworden voor datadelen in Europese Data Spaces. </a:t>
            </a:r>
            <a:endParaRPr sz="1500">
              <a:solidFill>
                <a:srgbClr val="334155"/>
              </a:solidFill>
              <a:latin typeface="Inter"/>
              <a:ea typeface="Inter"/>
              <a:cs typeface="Inter"/>
              <a:sym typeface="Inter"/>
            </a:endParaRPr>
          </a:p>
        </p:txBody>
      </p:sp>
      <p:pic>
        <p:nvPicPr>
          <p:cNvPr id="103" name="Google Shape;103;p15"/>
          <p:cNvPicPr preferRelativeResize="0"/>
          <p:nvPr/>
        </p:nvPicPr>
        <p:blipFill rotWithShape="1">
          <a:blip r:embed="rId4">
            <a:alphaModFix/>
          </a:blip>
          <a:srcRect b="12161" l="0" r="0" t="12161"/>
          <a:stretch/>
        </p:blipFill>
        <p:spPr>
          <a:xfrm>
            <a:off x="6334125" y="1804987"/>
            <a:ext cx="5286374" cy="4000500"/>
          </a:xfrm>
          <a:prstGeom prst="rect">
            <a:avLst/>
          </a:prstGeom>
          <a:noFill/>
          <a:ln>
            <a:noFill/>
          </a:ln>
        </p:spPr>
      </p:pic>
      <p:sp>
        <p:nvSpPr>
          <p:cNvPr id="104" name="Google Shape;104;p15"/>
          <p:cNvSpPr txBox="1"/>
          <p:nvPr/>
        </p:nvSpPr>
        <p:spPr>
          <a:xfrm>
            <a:off x="571500" y="571500"/>
            <a:ext cx="11601450" cy="6000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3150" u="none" cap="none" strike="noStrike">
                <a:solidFill>
                  <a:srgbClr val="0F172A"/>
                </a:solidFill>
                <a:latin typeface="Poppins SemiBold"/>
                <a:ea typeface="Poppins SemiBold"/>
                <a:cs typeface="Poppins SemiBold"/>
                <a:sym typeface="Poppins SemiBold"/>
              </a:rPr>
              <a:t>Oorsprong en Evolutie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8" name="Shape 108"/>
        <p:cNvGrpSpPr/>
        <p:nvPr/>
      </p:nvGrpSpPr>
      <p:grpSpPr>
        <a:xfrm>
          <a:off x="0" y="0"/>
          <a:ext cx="0" cy="0"/>
          <a:chOff x="0" y="0"/>
          <a:chExt cx="0" cy="0"/>
        </a:xfrm>
      </p:grpSpPr>
      <p:pic>
        <p:nvPicPr>
          <p:cNvPr descr="image.png" id="109" name="Google Shape;109;p16"/>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10" name="Google Shape;110;p16"/>
          <p:cNvPicPr preferRelativeResize="0"/>
          <p:nvPr/>
        </p:nvPicPr>
        <p:blipFill rotWithShape="1">
          <a:blip r:embed="rId4">
            <a:alphaModFix/>
          </a:blip>
          <a:srcRect b="0" l="0" r="0" t="0"/>
          <a:stretch/>
        </p:blipFill>
        <p:spPr>
          <a:xfrm>
            <a:off x="571500" y="1952625"/>
            <a:ext cx="2547937" cy="4524375"/>
          </a:xfrm>
          <a:prstGeom prst="rect">
            <a:avLst/>
          </a:prstGeom>
          <a:noFill/>
          <a:ln>
            <a:noFill/>
          </a:ln>
        </p:spPr>
      </p:pic>
      <p:pic>
        <p:nvPicPr>
          <p:cNvPr descr="image.png" id="111" name="Google Shape;111;p16"/>
          <p:cNvPicPr preferRelativeResize="0"/>
          <p:nvPr/>
        </p:nvPicPr>
        <p:blipFill rotWithShape="1">
          <a:blip r:embed="rId5">
            <a:alphaModFix/>
          </a:blip>
          <a:srcRect b="0" l="0" r="0" t="0"/>
          <a:stretch/>
        </p:blipFill>
        <p:spPr>
          <a:xfrm>
            <a:off x="3405187" y="1952625"/>
            <a:ext cx="2547937" cy="4524375"/>
          </a:xfrm>
          <a:prstGeom prst="rect">
            <a:avLst/>
          </a:prstGeom>
          <a:noFill/>
          <a:ln>
            <a:noFill/>
          </a:ln>
        </p:spPr>
      </p:pic>
      <p:pic>
        <p:nvPicPr>
          <p:cNvPr descr="image.png" id="112" name="Google Shape;112;p16"/>
          <p:cNvPicPr preferRelativeResize="0"/>
          <p:nvPr/>
        </p:nvPicPr>
        <p:blipFill rotWithShape="1">
          <a:blip r:embed="rId6">
            <a:alphaModFix/>
          </a:blip>
          <a:srcRect b="0" l="0" r="0" t="0"/>
          <a:stretch/>
        </p:blipFill>
        <p:spPr>
          <a:xfrm>
            <a:off x="6238875" y="1952625"/>
            <a:ext cx="2547937" cy="4524375"/>
          </a:xfrm>
          <a:prstGeom prst="rect">
            <a:avLst/>
          </a:prstGeom>
          <a:noFill/>
          <a:ln>
            <a:noFill/>
          </a:ln>
        </p:spPr>
      </p:pic>
      <p:pic>
        <p:nvPicPr>
          <p:cNvPr descr="image.png" id="113" name="Google Shape;113;p16"/>
          <p:cNvPicPr preferRelativeResize="0"/>
          <p:nvPr/>
        </p:nvPicPr>
        <p:blipFill rotWithShape="1">
          <a:blip r:embed="rId7">
            <a:alphaModFix/>
          </a:blip>
          <a:srcRect b="0" l="0" r="0" t="0"/>
          <a:stretch/>
        </p:blipFill>
        <p:spPr>
          <a:xfrm>
            <a:off x="9072562" y="1952625"/>
            <a:ext cx="2547937" cy="4524375"/>
          </a:xfrm>
          <a:prstGeom prst="rect">
            <a:avLst/>
          </a:prstGeom>
          <a:noFill/>
          <a:ln>
            <a:noFill/>
          </a:ln>
        </p:spPr>
      </p:pic>
      <p:sp>
        <p:nvSpPr>
          <p:cNvPr id="114" name="Google Shape;114;p16"/>
          <p:cNvSpPr txBox="1"/>
          <p:nvPr/>
        </p:nvSpPr>
        <p:spPr>
          <a:xfrm>
            <a:off x="714375" y="1362075"/>
            <a:ext cx="10763250" cy="3048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500" u="none" cap="none" strike="noStrike">
                <a:solidFill>
                  <a:srgbClr val="334155"/>
                </a:solidFill>
                <a:latin typeface="Inter"/>
                <a:ea typeface="Inter"/>
                <a:cs typeface="Inter"/>
                <a:sym typeface="Inter"/>
              </a:rPr>
              <a:t>Een ODRL </a:t>
            </a:r>
            <a:r>
              <a:rPr b="1" i="0" lang="en-US" sz="1500" u="none" cap="none" strike="noStrike">
                <a:solidFill>
                  <a:srgbClr val="334155"/>
                </a:solidFill>
                <a:latin typeface="Inter"/>
                <a:ea typeface="Inter"/>
                <a:cs typeface="Inter"/>
                <a:sym typeface="Inter"/>
              </a:rPr>
              <a:t>Policy</a:t>
            </a:r>
            <a:r>
              <a:rPr b="0" i="0" lang="en-US" sz="1500" u="none" cap="none" strike="noStrike">
                <a:solidFill>
                  <a:srgbClr val="334155"/>
                </a:solidFill>
                <a:latin typeface="Inter"/>
                <a:ea typeface="Inter"/>
                <a:cs typeface="Inter"/>
                <a:sym typeface="Inter"/>
              </a:rPr>
              <a:t> (Beleid) bestaat uit één of meerdere </a:t>
            </a:r>
            <a:r>
              <a:rPr b="1" i="0" lang="en-US" sz="1500" u="none" cap="none" strike="noStrike">
                <a:solidFill>
                  <a:srgbClr val="334155"/>
                </a:solidFill>
                <a:latin typeface="Inter"/>
                <a:ea typeface="Inter"/>
                <a:cs typeface="Inter"/>
                <a:sym typeface="Inter"/>
              </a:rPr>
              <a:t>Rules</a:t>
            </a:r>
            <a:r>
              <a:rPr b="0" i="0" lang="en-US" sz="1500" u="none" cap="none" strike="noStrike">
                <a:solidFill>
                  <a:srgbClr val="334155"/>
                </a:solidFill>
                <a:latin typeface="Inter"/>
                <a:ea typeface="Inter"/>
                <a:cs typeface="Inter"/>
                <a:sym typeface="Inter"/>
              </a:rPr>
              <a:t> (Regels). Elke regel verbindt de volgende kernelementen:</a:t>
            </a:r>
            <a:endParaRPr/>
          </a:p>
        </p:txBody>
      </p:sp>
      <p:pic>
        <p:nvPicPr>
          <p:cNvPr descr="image.png" id="115" name="Google Shape;115;p16"/>
          <p:cNvPicPr preferRelativeResize="0"/>
          <p:nvPr/>
        </p:nvPicPr>
        <p:blipFill rotWithShape="1">
          <a:blip r:embed="rId8">
            <a:alphaModFix/>
          </a:blip>
          <a:srcRect b="0" l="0" r="0" t="0"/>
          <a:stretch/>
        </p:blipFill>
        <p:spPr>
          <a:xfrm>
            <a:off x="866775" y="2343150"/>
            <a:ext cx="619125" cy="752475"/>
          </a:xfrm>
          <a:prstGeom prst="rect">
            <a:avLst/>
          </a:prstGeom>
          <a:noFill/>
          <a:ln>
            <a:noFill/>
          </a:ln>
        </p:spPr>
      </p:pic>
      <p:sp>
        <p:nvSpPr>
          <p:cNvPr id="116" name="Google Shape;116;p16"/>
          <p:cNvSpPr txBox="1"/>
          <p:nvPr/>
        </p:nvSpPr>
        <p:spPr>
          <a:xfrm>
            <a:off x="866775" y="3333750"/>
            <a:ext cx="670083" cy="3333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800" u="none" cap="none" strike="noStrike">
                <a:solidFill>
                  <a:srgbClr val="0284C7"/>
                </a:solidFill>
                <a:latin typeface="Poppins SemiBold"/>
                <a:ea typeface="Poppins SemiBold"/>
                <a:cs typeface="Poppins SemiBold"/>
                <a:sym typeface="Poppins SemiBold"/>
              </a:rPr>
              <a:t>Asset</a:t>
            </a:r>
            <a:endParaRPr/>
          </a:p>
        </p:txBody>
      </p:sp>
      <p:sp>
        <p:nvSpPr>
          <p:cNvPr id="117" name="Google Shape;117;p16"/>
          <p:cNvSpPr txBox="1"/>
          <p:nvPr/>
        </p:nvSpPr>
        <p:spPr>
          <a:xfrm>
            <a:off x="866775" y="3810000"/>
            <a:ext cx="1957387" cy="15240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Inter"/>
                <a:ea typeface="Inter"/>
                <a:cs typeface="Inter"/>
                <a:sym typeface="Inter"/>
              </a:rPr>
              <a:t>Het </a:t>
            </a:r>
            <a:r>
              <a:rPr b="1" i="0" lang="en-US" sz="1500" u="none" cap="none" strike="noStrike">
                <a:solidFill>
                  <a:srgbClr val="334155"/>
                </a:solidFill>
                <a:latin typeface="Inter"/>
                <a:ea typeface="Inter"/>
                <a:cs typeface="Inter"/>
                <a:sym typeface="Inter"/>
              </a:rPr>
              <a:t>doelwit</a:t>
            </a:r>
            <a:r>
              <a:rPr b="0" i="0" lang="en-US" sz="1500" u="none" cap="none" strike="noStrike">
                <a:solidFill>
                  <a:srgbClr val="334155"/>
                </a:solidFill>
                <a:latin typeface="Inter"/>
                <a:ea typeface="Inter"/>
                <a:cs typeface="Inter"/>
                <a:sym typeface="Inter"/>
              </a:rPr>
              <a:t>. De dataset, API, document of dienst waar de regel betrekking op heeft.</a:t>
            </a:r>
            <a:endParaRPr/>
          </a:p>
        </p:txBody>
      </p:sp>
      <p:pic>
        <p:nvPicPr>
          <p:cNvPr descr="image.png" id="118" name="Google Shape;118;p16"/>
          <p:cNvPicPr preferRelativeResize="0"/>
          <p:nvPr/>
        </p:nvPicPr>
        <p:blipFill rotWithShape="1">
          <a:blip r:embed="rId9">
            <a:alphaModFix/>
          </a:blip>
          <a:srcRect b="0" l="0" r="0" t="0"/>
          <a:stretch/>
        </p:blipFill>
        <p:spPr>
          <a:xfrm>
            <a:off x="3700462" y="2343150"/>
            <a:ext cx="762000" cy="752475"/>
          </a:xfrm>
          <a:prstGeom prst="rect">
            <a:avLst/>
          </a:prstGeom>
          <a:noFill/>
          <a:ln>
            <a:noFill/>
          </a:ln>
        </p:spPr>
      </p:pic>
      <p:sp>
        <p:nvSpPr>
          <p:cNvPr id="119" name="Google Shape;119;p16"/>
          <p:cNvSpPr txBox="1"/>
          <p:nvPr/>
        </p:nvSpPr>
        <p:spPr>
          <a:xfrm>
            <a:off x="3700462" y="3333750"/>
            <a:ext cx="670083" cy="3333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800" u="none" cap="none" strike="noStrike">
                <a:solidFill>
                  <a:srgbClr val="0284C7"/>
                </a:solidFill>
                <a:latin typeface="Poppins SemiBold"/>
                <a:ea typeface="Poppins SemiBold"/>
                <a:cs typeface="Poppins SemiBold"/>
                <a:sym typeface="Poppins SemiBold"/>
              </a:rPr>
              <a:t>Party</a:t>
            </a:r>
            <a:endParaRPr/>
          </a:p>
        </p:txBody>
      </p:sp>
      <p:sp>
        <p:nvSpPr>
          <p:cNvPr id="120" name="Google Shape;120;p16"/>
          <p:cNvSpPr txBox="1"/>
          <p:nvPr/>
        </p:nvSpPr>
        <p:spPr>
          <a:xfrm>
            <a:off x="3700462" y="3810000"/>
            <a:ext cx="1957387" cy="18288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Inter"/>
                <a:ea typeface="Inter"/>
                <a:cs typeface="Inter"/>
                <a:sym typeface="Inter"/>
              </a:rPr>
              <a:t>De </a:t>
            </a:r>
            <a:r>
              <a:rPr b="1" i="0" lang="en-US" sz="1500" u="none" cap="none" strike="noStrike">
                <a:solidFill>
                  <a:srgbClr val="334155"/>
                </a:solidFill>
                <a:latin typeface="Inter"/>
                <a:ea typeface="Inter"/>
                <a:cs typeface="Inter"/>
                <a:sym typeface="Inter"/>
              </a:rPr>
              <a:t>actoren</a:t>
            </a:r>
            <a:r>
              <a:rPr b="0" i="0" lang="en-US" sz="1500" u="none" cap="none" strike="noStrike">
                <a:solidFill>
                  <a:srgbClr val="334155"/>
                </a:solidFill>
                <a:latin typeface="Inter"/>
                <a:ea typeface="Inter"/>
                <a:cs typeface="Inter"/>
                <a:sym typeface="Inter"/>
              </a:rPr>
              <a:t>. Wie verstrekt de rechten (</a:t>
            </a:r>
            <a:r>
              <a:rPr b="0" i="1" lang="en-US" sz="1500" u="none" cap="none" strike="noStrike">
                <a:solidFill>
                  <a:srgbClr val="334155"/>
                </a:solidFill>
                <a:latin typeface="Inter"/>
                <a:ea typeface="Inter"/>
                <a:cs typeface="Inter"/>
                <a:sym typeface="Inter"/>
              </a:rPr>
              <a:t>Assigner</a:t>
            </a:r>
            <a:r>
              <a:rPr b="0" i="0" lang="en-US" sz="1500" u="none" cap="none" strike="noStrike">
                <a:solidFill>
                  <a:srgbClr val="334155"/>
                </a:solidFill>
                <a:latin typeface="Inter"/>
                <a:ea typeface="Inter"/>
                <a:cs typeface="Inter"/>
                <a:sym typeface="Inter"/>
              </a:rPr>
              <a:t>) en wie ontvangt de rechten of plichten (</a:t>
            </a:r>
            <a:r>
              <a:rPr b="0" i="1" lang="en-US" sz="1500" u="none" cap="none" strike="noStrike">
                <a:solidFill>
                  <a:srgbClr val="334155"/>
                </a:solidFill>
                <a:latin typeface="Inter"/>
                <a:ea typeface="Inter"/>
                <a:cs typeface="Inter"/>
                <a:sym typeface="Inter"/>
              </a:rPr>
              <a:t>Assignee</a:t>
            </a:r>
            <a:r>
              <a:rPr b="0" i="0" lang="en-US" sz="1500" u="none" cap="none" strike="noStrike">
                <a:solidFill>
                  <a:srgbClr val="334155"/>
                </a:solidFill>
                <a:latin typeface="Inter"/>
                <a:ea typeface="Inter"/>
                <a:cs typeface="Inter"/>
                <a:sym typeface="Inter"/>
              </a:rPr>
              <a:t>).</a:t>
            </a:r>
            <a:endParaRPr/>
          </a:p>
        </p:txBody>
      </p:sp>
      <p:pic>
        <p:nvPicPr>
          <p:cNvPr descr="image.png" id="121" name="Google Shape;121;p16"/>
          <p:cNvPicPr preferRelativeResize="0"/>
          <p:nvPr/>
        </p:nvPicPr>
        <p:blipFill rotWithShape="1">
          <a:blip r:embed="rId10">
            <a:alphaModFix/>
          </a:blip>
          <a:srcRect b="0" l="0" r="0" t="0"/>
          <a:stretch/>
        </p:blipFill>
        <p:spPr>
          <a:xfrm>
            <a:off x="6534150" y="2343150"/>
            <a:ext cx="619125" cy="752475"/>
          </a:xfrm>
          <a:prstGeom prst="rect">
            <a:avLst/>
          </a:prstGeom>
          <a:noFill/>
          <a:ln>
            <a:noFill/>
          </a:ln>
        </p:spPr>
      </p:pic>
      <p:sp>
        <p:nvSpPr>
          <p:cNvPr id="122" name="Google Shape;122;p16"/>
          <p:cNvSpPr txBox="1"/>
          <p:nvPr/>
        </p:nvSpPr>
        <p:spPr>
          <a:xfrm>
            <a:off x="6534150" y="3333750"/>
            <a:ext cx="790098" cy="3333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800" u="none" cap="none" strike="noStrike">
                <a:solidFill>
                  <a:srgbClr val="0284C7"/>
                </a:solidFill>
                <a:latin typeface="Poppins SemiBold"/>
                <a:ea typeface="Poppins SemiBold"/>
                <a:cs typeface="Poppins SemiBold"/>
                <a:sym typeface="Poppins SemiBold"/>
              </a:rPr>
              <a:t>Action</a:t>
            </a:r>
            <a:endParaRPr/>
          </a:p>
        </p:txBody>
      </p:sp>
      <p:sp>
        <p:nvSpPr>
          <p:cNvPr id="123" name="Google Shape;123;p16"/>
          <p:cNvSpPr txBox="1"/>
          <p:nvPr/>
        </p:nvSpPr>
        <p:spPr>
          <a:xfrm>
            <a:off x="6534150" y="3810000"/>
            <a:ext cx="1957387" cy="1552575"/>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Inter"/>
                <a:ea typeface="Inter"/>
                <a:cs typeface="Inter"/>
                <a:sym typeface="Inter"/>
              </a:rPr>
              <a:t>De </a:t>
            </a:r>
            <a:r>
              <a:rPr b="1" i="0" lang="en-US" sz="1500" u="none" cap="none" strike="noStrike">
                <a:solidFill>
                  <a:srgbClr val="334155"/>
                </a:solidFill>
                <a:latin typeface="Inter"/>
                <a:ea typeface="Inter"/>
                <a:cs typeface="Inter"/>
                <a:sym typeface="Inter"/>
              </a:rPr>
              <a:t>handeling</a:t>
            </a:r>
            <a:r>
              <a:rPr b="0" i="0" lang="en-US" sz="1500" u="none" cap="none" strike="noStrike">
                <a:solidFill>
                  <a:srgbClr val="334155"/>
                </a:solidFill>
                <a:latin typeface="Inter"/>
                <a:ea typeface="Inter"/>
                <a:cs typeface="Inter"/>
                <a:sym typeface="Inter"/>
              </a:rPr>
              <a:t>. Wat er gedaan wordt met de Asset (bijv. read, distribute, anonymize).</a:t>
            </a:r>
            <a:endParaRPr/>
          </a:p>
        </p:txBody>
      </p:sp>
      <p:pic>
        <p:nvPicPr>
          <p:cNvPr descr="image.png" id="124" name="Google Shape;124;p16"/>
          <p:cNvPicPr preferRelativeResize="0"/>
          <p:nvPr/>
        </p:nvPicPr>
        <p:blipFill rotWithShape="1">
          <a:blip r:embed="rId11">
            <a:alphaModFix/>
          </a:blip>
          <a:srcRect b="0" l="0" r="0" t="0"/>
          <a:stretch/>
        </p:blipFill>
        <p:spPr>
          <a:xfrm>
            <a:off x="9367837" y="2343150"/>
            <a:ext cx="666750" cy="752475"/>
          </a:xfrm>
          <a:prstGeom prst="rect">
            <a:avLst/>
          </a:prstGeom>
          <a:noFill/>
          <a:ln>
            <a:noFill/>
          </a:ln>
        </p:spPr>
      </p:pic>
      <p:sp>
        <p:nvSpPr>
          <p:cNvPr id="125" name="Google Shape;125;p16"/>
          <p:cNvSpPr txBox="1"/>
          <p:nvPr/>
        </p:nvSpPr>
        <p:spPr>
          <a:xfrm>
            <a:off x="9367837" y="3333750"/>
            <a:ext cx="1320165" cy="3333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800" u="none" cap="none" strike="noStrike">
                <a:solidFill>
                  <a:srgbClr val="0284C7"/>
                </a:solidFill>
                <a:latin typeface="Poppins SemiBold"/>
                <a:ea typeface="Poppins SemiBold"/>
                <a:cs typeface="Poppins SemiBold"/>
                <a:sym typeface="Poppins SemiBold"/>
              </a:rPr>
              <a:t>Constraint</a:t>
            </a:r>
            <a:endParaRPr/>
          </a:p>
        </p:txBody>
      </p:sp>
      <p:sp>
        <p:nvSpPr>
          <p:cNvPr id="126" name="Google Shape;126;p16"/>
          <p:cNvSpPr txBox="1"/>
          <p:nvPr/>
        </p:nvSpPr>
        <p:spPr>
          <a:xfrm>
            <a:off x="9367837" y="3810000"/>
            <a:ext cx="1957387" cy="21336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Inter"/>
                <a:ea typeface="Inter"/>
                <a:cs typeface="Inter"/>
                <a:sym typeface="Inter"/>
              </a:rPr>
              <a:t>De </a:t>
            </a:r>
            <a:r>
              <a:rPr b="1" i="0" lang="en-US" sz="1500" u="none" cap="none" strike="noStrike">
                <a:solidFill>
                  <a:srgbClr val="334155"/>
                </a:solidFill>
                <a:latin typeface="Inter"/>
                <a:ea typeface="Inter"/>
                <a:cs typeface="Inter"/>
                <a:sym typeface="Inter"/>
              </a:rPr>
              <a:t>voorwaarde</a:t>
            </a:r>
            <a:r>
              <a:rPr b="0" i="0" lang="en-US" sz="1500" u="none" cap="none" strike="noStrike">
                <a:solidFill>
                  <a:srgbClr val="334155"/>
                </a:solidFill>
                <a:latin typeface="Inter"/>
                <a:ea typeface="Inter"/>
                <a:cs typeface="Inter"/>
                <a:sym typeface="Inter"/>
              </a:rPr>
              <a:t>. Beperkingen op de handeling (bijv. 'alleen in Nederland', 'tot 1 januari', of 'doelbinding = onderzoek').</a:t>
            </a:r>
            <a:endParaRPr/>
          </a:p>
        </p:txBody>
      </p:sp>
      <p:pic>
        <p:nvPicPr>
          <p:cNvPr descr="image.png" id="127" name="Google Shape;127;p16"/>
          <p:cNvPicPr preferRelativeResize="0"/>
          <p:nvPr/>
        </p:nvPicPr>
        <p:blipFill rotWithShape="1">
          <a:blip r:embed="rId12">
            <a:alphaModFix/>
          </a:blip>
          <a:srcRect b="0" l="0" r="0" t="0"/>
          <a:stretch/>
        </p:blipFill>
        <p:spPr>
          <a:xfrm>
            <a:off x="1009650" y="2524125"/>
            <a:ext cx="333375" cy="381000"/>
          </a:xfrm>
          <a:prstGeom prst="rect">
            <a:avLst/>
          </a:prstGeom>
          <a:noFill/>
          <a:ln>
            <a:noFill/>
          </a:ln>
        </p:spPr>
      </p:pic>
      <p:pic>
        <p:nvPicPr>
          <p:cNvPr descr="image.png" id="128" name="Google Shape;128;p16"/>
          <p:cNvPicPr preferRelativeResize="0"/>
          <p:nvPr/>
        </p:nvPicPr>
        <p:blipFill rotWithShape="1">
          <a:blip r:embed="rId13">
            <a:alphaModFix/>
          </a:blip>
          <a:srcRect b="0" l="0" r="0" t="0"/>
          <a:stretch/>
        </p:blipFill>
        <p:spPr>
          <a:xfrm>
            <a:off x="3843337" y="2524125"/>
            <a:ext cx="476250" cy="381000"/>
          </a:xfrm>
          <a:prstGeom prst="rect">
            <a:avLst/>
          </a:prstGeom>
          <a:noFill/>
          <a:ln>
            <a:noFill/>
          </a:ln>
        </p:spPr>
      </p:pic>
      <p:pic>
        <p:nvPicPr>
          <p:cNvPr descr="image.png" id="129" name="Google Shape;129;p16"/>
          <p:cNvPicPr preferRelativeResize="0"/>
          <p:nvPr/>
        </p:nvPicPr>
        <p:blipFill rotWithShape="1">
          <a:blip r:embed="rId14">
            <a:alphaModFix/>
          </a:blip>
          <a:srcRect b="0" l="0" r="0" t="0"/>
          <a:stretch/>
        </p:blipFill>
        <p:spPr>
          <a:xfrm>
            <a:off x="6677025" y="2524125"/>
            <a:ext cx="333375" cy="381000"/>
          </a:xfrm>
          <a:prstGeom prst="rect">
            <a:avLst/>
          </a:prstGeom>
          <a:noFill/>
          <a:ln>
            <a:noFill/>
          </a:ln>
        </p:spPr>
      </p:pic>
      <p:pic>
        <p:nvPicPr>
          <p:cNvPr descr="image.png" id="130" name="Google Shape;130;p16"/>
          <p:cNvPicPr preferRelativeResize="0"/>
          <p:nvPr/>
        </p:nvPicPr>
        <p:blipFill rotWithShape="1">
          <a:blip r:embed="rId15">
            <a:alphaModFix/>
          </a:blip>
          <a:srcRect b="0" l="0" r="0" t="0"/>
          <a:stretch/>
        </p:blipFill>
        <p:spPr>
          <a:xfrm>
            <a:off x="9510712" y="2524125"/>
            <a:ext cx="381000" cy="381000"/>
          </a:xfrm>
          <a:prstGeom prst="rect">
            <a:avLst/>
          </a:prstGeom>
          <a:noFill/>
          <a:ln>
            <a:noFill/>
          </a:ln>
        </p:spPr>
      </p:pic>
      <p:sp>
        <p:nvSpPr>
          <p:cNvPr id="131" name="Google Shape;131;p16"/>
          <p:cNvSpPr txBox="1"/>
          <p:nvPr/>
        </p:nvSpPr>
        <p:spPr>
          <a:xfrm>
            <a:off x="571500" y="381000"/>
            <a:ext cx="11601450" cy="6000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3150" u="none" cap="none" strike="noStrike">
                <a:solidFill>
                  <a:srgbClr val="0F172A"/>
                </a:solidFill>
                <a:latin typeface="Poppins SemiBold"/>
                <a:ea typeface="Poppins SemiBold"/>
                <a:cs typeface="Poppins SemiBold"/>
                <a:sym typeface="Poppins SemiBold"/>
              </a:rPr>
              <a:t>Het Basis Informatiemodel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5" name="Shape 135"/>
        <p:cNvGrpSpPr/>
        <p:nvPr/>
      </p:nvGrpSpPr>
      <p:grpSpPr>
        <a:xfrm>
          <a:off x="0" y="0"/>
          <a:ext cx="0" cy="0"/>
          <a:chOff x="0" y="0"/>
          <a:chExt cx="0" cy="0"/>
        </a:xfrm>
      </p:grpSpPr>
      <p:pic>
        <p:nvPicPr>
          <p:cNvPr descr="image.png" id="136" name="Google Shape;136;p17"/>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37" name="Google Shape;137;p17"/>
          <p:cNvPicPr preferRelativeResize="0"/>
          <p:nvPr/>
        </p:nvPicPr>
        <p:blipFill rotWithShape="1">
          <a:blip r:embed="rId4">
            <a:alphaModFix/>
          </a:blip>
          <a:srcRect b="0" l="0" r="0" t="0"/>
          <a:stretch/>
        </p:blipFill>
        <p:spPr>
          <a:xfrm>
            <a:off x="571500" y="1566862"/>
            <a:ext cx="3492549" cy="4705350"/>
          </a:xfrm>
          <a:prstGeom prst="rect">
            <a:avLst/>
          </a:prstGeom>
          <a:noFill/>
          <a:ln>
            <a:noFill/>
          </a:ln>
        </p:spPr>
      </p:pic>
      <p:pic>
        <p:nvPicPr>
          <p:cNvPr descr="image.png" id="138" name="Google Shape;138;p17"/>
          <p:cNvPicPr preferRelativeResize="0"/>
          <p:nvPr/>
        </p:nvPicPr>
        <p:blipFill rotWithShape="1">
          <a:blip r:embed="rId5">
            <a:alphaModFix/>
          </a:blip>
          <a:srcRect b="0" l="0" r="0" t="0"/>
          <a:stretch/>
        </p:blipFill>
        <p:spPr>
          <a:xfrm>
            <a:off x="4349799" y="1566862"/>
            <a:ext cx="3492549" cy="4705350"/>
          </a:xfrm>
          <a:prstGeom prst="rect">
            <a:avLst/>
          </a:prstGeom>
          <a:noFill/>
          <a:ln>
            <a:noFill/>
          </a:ln>
        </p:spPr>
      </p:pic>
      <p:pic>
        <p:nvPicPr>
          <p:cNvPr descr="image.png" id="139" name="Google Shape;139;p17"/>
          <p:cNvPicPr preferRelativeResize="0"/>
          <p:nvPr/>
        </p:nvPicPr>
        <p:blipFill rotWithShape="1">
          <a:blip r:embed="rId6">
            <a:alphaModFix/>
          </a:blip>
          <a:srcRect b="0" l="0" r="0" t="0"/>
          <a:stretch/>
        </p:blipFill>
        <p:spPr>
          <a:xfrm>
            <a:off x="8128099" y="1566862"/>
            <a:ext cx="3492549" cy="4705350"/>
          </a:xfrm>
          <a:prstGeom prst="rect">
            <a:avLst/>
          </a:prstGeom>
          <a:noFill/>
          <a:ln>
            <a:noFill/>
          </a:ln>
        </p:spPr>
      </p:pic>
      <p:pic>
        <p:nvPicPr>
          <p:cNvPr descr="image.png" id="140" name="Google Shape;140;p17"/>
          <p:cNvPicPr preferRelativeResize="0"/>
          <p:nvPr/>
        </p:nvPicPr>
        <p:blipFill rotWithShape="1">
          <a:blip r:embed="rId7">
            <a:alphaModFix/>
          </a:blip>
          <a:srcRect b="0" l="0" r="0" t="0"/>
          <a:stretch/>
        </p:blipFill>
        <p:spPr>
          <a:xfrm>
            <a:off x="866775" y="1995487"/>
            <a:ext cx="619125" cy="752475"/>
          </a:xfrm>
          <a:prstGeom prst="rect">
            <a:avLst/>
          </a:prstGeom>
          <a:noFill/>
          <a:ln>
            <a:noFill/>
          </a:ln>
        </p:spPr>
      </p:pic>
      <p:sp>
        <p:nvSpPr>
          <p:cNvPr id="141" name="Google Shape;141;p17"/>
          <p:cNvSpPr txBox="1"/>
          <p:nvPr/>
        </p:nvSpPr>
        <p:spPr>
          <a:xfrm>
            <a:off x="866775" y="2986087"/>
            <a:ext cx="1330166" cy="3333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800" u="none" cap="none" strike="noStrike">
                <a:solidFill>
                  <a:srgbClr val="0284C7"/>
                </a:solidFill>
                <a:latin typeface="Poppins SemiBold"/>
                <a:ea typeface="Poppins SemiBold"/>
                <a:cs typeface="Poppins SemiBold"/>
                <a:sym typeface="Poppins SemiBold"/>
              </a:rPr>
              <a:t>Permission</a:t>
            </a:r>
            <a:endParaRPr/>
          </a:p>
        </p:txBody>
      </p:sp>
      <p:sp>
        <p:nvSpPr>
          <p:cNvPr id="142" name="Google Shape;142;p17"/>
          <p:cNvSpPr txBox="1"/>
          <p:nvPr/>
        </p:nvSpPr>
        <p:spPr>
          <a:xfrm>
            <a:off x="866775" y="3462337"/>
            <a:ext cx="2901999" cy="1524000"/>
          </a:xfrm>
          <a:prstGeom prst="rect">
            <a:avLst/>
          </a:prstGeom>
          <a:noFill/>
          <a:ln>
            <a:noFill/>
          </a:ln>
        </p:spPr>
        <p:txBody>
          <a:bodyPr anchorCtr="0" anchor="t" bIns="0" lIns="0" spcFirstLastPara="1" rIns="0" wrap="square" tIns="0">
            <a:spAutoFit/>
          </a:bodyPr>
          <a:lstStyle/>
          <a:p>
            <a:pPr indent="0" lvl="0" marL="0" marR="0" rtl="0" algn="l">
              <a:lnSpc>
                <a:spcPct val="133333"/>
              </a:lnSpc>
              <a:spcBef>
                <a:spcPts val="0"/>
              </a:spcBef>
              <a:spcAft>
                <a:spcPts val="0"/>
              </a:spcAft>
              <a:buNone/>
            </a:pPr>
            <a:r>
              <a:rPr b="1" i="0" lang="en-US" sz="1500" u="none" cap="none" strike="noStrike">
                <a:solidFill>
                  <a:srgbClr val="334155"/>
                </a:solidFill>
                <a:latin typeface="Inter"/>
                <a:ea typeface="Inter"/>
                <a:cs typeface="Inter"/>
                <a:sym typeface="Inter"/>
              </a:rPr>
              <a:t>Wat je mag doen.</a:t>
            </a:r>
            <a:br>
              <a:rPr b="0" i="0" lang="en-US" sz="1800" u="none" cap="none" strike="noStrike">
                <a:solidFill>
                  <a:schemeClr val="dk1"/>
                </a:solidFill>
                <a:latin typeface="Calibri"/>
                <a:ea typeface="Calibri"/>
                <a:cs typeface="Calibri"/>
                <a:sym typeface="Calibri"/>
              </a:rPr>
            </a:br>
            <a:r>
              <a:rPr b="0" i="0" lang="en-US" sz="1500" u="none" cap="none" strike="noStrike">
                <a:solidFill>
                  <a:srgbClr val="334155"/>
                </a:solidFill>
                <a:latin typeface="Inter"/>
                <a:ea typeface="Inter"/>
                <a:cs typeface="Inter"/>
                <a:sym typeface="Inter"/>
              </a:rPr>
              <a:t> Een autorisatie om een specifieke </a:t>
            </a:r>
            <a:r>
              <a:rPr b="0" i="1" lang="en-US" sz="1500" u="none" cap="none" strike="noStrike">
                <a:solidFill>
                  <a:srgbClr val="334155"/>
                </a:solidFill>
                <a:latin typeface="Inter"/>
                <a:ea typeface="Inter"/>
                <a:cs typeface="Inter"/>
                <a:sym typeface="Inter"/>
              </a:rPr>
              <a:t>Action</a:t>
            </a:r>
            <a:r>
              <a:rPr b="0" i="0" lang="en-US" sz="1500" u="none" cap="none" strike="noStrike">
                <a:solidFill>
                  <a:srgbClr val="334155"/>
                </a:solidFill>
                <a:latin typeface="Inter"/>
                <a:ea typeface="Inter"/>
                <a:cs typeface="Inter"/>
                <a:sym typeface="Inter"/>
              </a:rPr>
              <a:t> uit te voeren op een </a:t>
            </a:r>
            <a:r>
              <a:rPr b="0" i="1" lang="en-US" sz="1500" u="none" cap="none" strike="noStrike">
                <a:solidFill>
                  <a:srgbClr val="334155"/>
                </a:solidFill>
                <a:latin typeface="Inter"/>
                <a:ea typeface="Inter"/>
                <a:cs typeface="Inter"/>
                <a:sym typeface="Inter"/>
              </a:rPr>
              <a:t>Asset</a:t>
            </a:r>
            <a:r>
              <a:rPr b="0" i="0" lang="en-US" sz="1500" u="none" cap="none" strike="noStrike">
                <a:solidFill>
                  <a:srgbClr val="334155"/>
                </a:solidFill>
                <a:latin typeface="Inter"/>
                <a:ea typeface="Inter"/>
                <a:cs typeface="Inter"/>
                <a:sym typeface="Inter"/>
              </a:rPr>
              <a:t>, vaak onder bepaalde </a:t>
            </a:r>
            <a:r>
              <a:rPr b="0" i="1" lang="en-US" sz="1500" u="none" cap="none" strike="noStrike">
                <a:solidFill>
                  <a:srgbClr val="334155"/>
                </a:solidFill>
                <a:latin typeface="Inter"/>
                <a:ea typeface="Inter"/>
                <a:cs typeface="Inter"/>
                <a:sym typeface="Inter"/>
              </a:rPr>
              <a:t>Constraints</a:t>
            </a:r>
            <a:r>
              <a:rPr b="0" i="0" lang="en-US" sz="1500" u="none" cap="none" strike="noStrike">
                <a:solidFill>
                  <a:srgbClr val="334155"/>
                </a:solidFill>
                <a:latin typeface="Inter"/>
                <a:ea typeface="Inter"/>
                <a:cs typeface="Inter"/>
                <a:sym typeface="Inter"/>
              </a:rPr>
              <a:t>.</a:t>
            </a:r>
            <a:endParaRPr/>
          </a:p>
        </p:txBody>
      </p:sp>
      <p:sp>
        <p:nvSpPr>
          <p:cNvPr id="143" name="Google Shape;143;p17"/>
          <p:cNvSpPr txBox="1"/>
          <p:nvPr/>
        </p:nvSpPr>
        <p:spPr>
          <a:xfrm>
            <a:off x="866775" y="5129212"/>
            <a:ext cx="2901999" cy="6096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1" lang="en-US" sz="1500" u="none" cap="none" strike="noStrike">
                <a:solidFill>
                  <a:srgbClr val="334155"/>
                </a:solidFill>
                <a:latin typeface="Inter"/>
                <a:ea typeface="Inter"/>
                <a:cs typeface="Inter"/>
                <a:sym typeface="Inter"/>
              </a:rPr>
              <a:t>Bijv: BZK mag de BRO dataset uitlezen.</a:t>
            </a:r>
            <a:endParaRPr/>
          </a:p>
        </p:txBody>
      </p:sp>
      <p:pic>
        <p:nvPicPr>
          <p:cNvPr descr="image.png" id="144" name="Google Shape;144;p17"/>
          <p:cNvPicPr preferRelativeResize="0"/>
          <p:nvPr/>
        </p:nvPicPr>
        <p:blipFill rotWithShape="1">
          <a:blip r:embed="rId8">
            <a:alphaModFix/>
          </a:blip>
          <a:srcRect b="0" l="0" r="0" t="0"/>
          <a:stretch/>
        </p:blipFill>
        <p:spPr>
          <a:xfrm>
            <a:off x="4645074" y="1995487"/>
            <a:ext cx="666750" cy="752475"/>
          </a:xfrm>
          <a:prstGeom prst="rect">
            <a:avLst/>
          </a:prstGeom>
          <a:noFill/>
          <a:ln>
            <a:noFill/>
          </a:ln>
        </p:spPr>
      </p:pic>
      <p:sp>
        <p:nvSpPr>
          <p:cNvPr id="145" name="Google Shape;145;p17"/>
          <p:cNvSpPr txBox="1"/>
          <p:nvPr/>
        </p:nvSpPr>
        <p:spPr>
          <a:xfrm>
            <a:off x="4645074" y="2986087"/>
            <a:ext cx="1320165" cy="3333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800" u="none" cap="none" strike="noStrike">
                <a:solidFill>
                  <a:srgbClr val="0284C7"/>
                </a:solidFill>
                <a:latin typeface="Poppins SemiBold"/>
                <a:ea typeface="Poppins SemiBold"/>
                <a:cs typeface="Poppins SemiBold"/>
                <a:sym typeface="Poppins SemiBold"/>
              </a:rPr>
              <a:t>Prohibition</a:t>
            </a:r>
            <a:endParaRPr/>
          </a:p>
        </p:txBody>
      </p:sp>
      <p:sp>
        <p:nvSpPr>
          <p:cNvPr id="146" name="Google Shape;146;p17"/>
          <p:cNvSpPr txBox="1"/>
          <p:nvPr/>
        </p:nvSpPr>
        <p:spPr>
          <a:xfrm>
            <a:off x="4645074" y="3462337"/>
            <a:ext cx="2901999" cy="914400"/>
          </a:xfrm>
          <a:prstGeom prst="rect">
            <a:avLst/>
          </a:prstGeom>
          <a:noFill/>
          <a:ln>
            <a:noFill/>
          </a:ln>
        </p:spPr>
        <p:txBody>
          <a:bodyPr anchorCtr="0" anchor="t" bIns="0" lIns="0" spcFirstLastPara="1" rIns="0" wrap="square" tIns="0">
            <a:spAutoFit/>
          </a:bodyPr>
          <a:lstStyle/>
          <a:p>
            <a:pPr indent="0" lvl="0" marL="0" marR="0" rtl="0" algn="l">
              <a:lnSpc>
                <a:spcPct val="133333"/>
              </a:lnSpc>
              <a:spcBef>
                <a:spcPts val="0"/>
              </a:spcBef>
              <a:spcAft>
                <a:spcPts val="0"/>
              </a:spcAft>
              <a:buNone/>
            </a:pPr>
            <a:r>
              <a:rPr b="1" i="0" lang="en-US" sz="1500" u="none" cap="none" strike="noStrike">
                <a:solidFill>
                  <a:srgbClr val="334155"/>
                </a:solidFill>
                <a:latin typeface="Inter"/>
                <a:ea typeface="Inter"/>
                <a:cs typeface="Inter"/>
                <a:sym typeface="Inter"/>
              </a:rPr>
              <a:t>Wat je niet mag doen.</a:t>
            </a:r>
            <a:br>
              <a:rPr b="0" i="0" lang="en-US" sz="1800" u="none" cap="none" strike="noStrike">
                <a:solidFill>
                  <a:schemeClr val="dk1"/>
                </a:solidFill>
                <a:latin typeface="Calibri"/>
                <a:ea typeface="Calibri"/>
                <a:cs typeface="Calibri"/>
                <a:sym typeface="Calibri"/>
              </a:rPr>
            </a:br>
            <a:r>
              <a:rPr b="0" i="0" lang="en-US" sz="1500" u="none" cap="none" strike="noStrike">
                <a:solidFill>
                  <a:srgbClr val="334155"/>
                </a:solidFill>
                <a:latin typeface="Inter"/>
                <a:ea typeface="Inter"/>
                <a:cs typeface="Inter"/>
                <a:sym typeface="Inter"/>
              </a:rPr>
              <a:t> Een expliciet verbod om een specifieke </a:t>
            </a:r>
            <a:r>
              <a:rPr b="0" i="1" lang="en-US" sz="1500" u="none" cap="none" strike="noStrike">
                <a:solidFill>
                  <a:srgbClr val="334155"/>
                </a:solidFill>
                <a:latin typeface="Inter"/>
                <a:ea typeface="Inter"/>
                <a:cs typeface="Inter"/>
                <a:sym typeface="Inter"/>
              </a:rPr>
              <a:t>Action</a:t>
            </a:r>
            <a:r>
              <a:rPr b="0" i="0" lang="en-US" sz="1500" u="none" cap="none" strike="noStrike">
                <a:solidFill>
                  <a:srgbClr val="334155"/>
                </a:solidFill>
                <a:latin typeface="Inter"/>
                <a:ea typeface="Inter"/>
                <a:cs typeface="Inter"/>
                <a:sym typeface="Inter"/>
              </a:rPr>
              <a:t> uit te voeren.</a:t>
            </a:r>
            <a:endParaRPr/>
          </a:p>
        </p:txBody>
      </p:sp>
      <p:sp>
        <p:nvSpPr>
          <p:cNvPr id="147" name="Google Shape;147;p17"/>
          <p:cNvSpPr txBox="1"/>
          <p:nvPr/>
        </p:nvSpPr>
        <p:spPr>
          <a:xfrm>
            <a:off x="4645074" y="4519612"/>
            <a:ext cx="2901999" cy="9144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1" lang="en-US" sz="1500" u="none" cap="none" strike="noStrike">
                <a:solidFill>
                  <a:srgbClr val="334155"/>
                </a:solidFill>
                <a:latin typeface="Inter"/>
                <a:ea typeface="Inter"/>
                <a:cs typeface="Inter"/>
                <a:sym typeface="Inter"/>
              </a:rPr>
              <a:t>Bijv: De GGD mag deze data niet commercieel doorverkopen.</a:t>
            </a:r>
            <a:endParaRPr/>
          </a:p>
        </p:txBody>
      </p:sp>
      <p:pic>
        <p:nvPicPr>
          <p:cNvPr descr="image.png" id="148" name="Google Shape;148;p17"/>
          <p:cNvPicPr preferRelativeResize="0"/>
          <p:nvPr/>
        </p:nvPicPr>
        <p:blipFill rotWithShape="1">
          <a:blip r:embed="rId9">
            <a:alphaModFix/>
          </a:blip>
          <a:srcRect b="0" l="0" r="0" t="0"/>
          <a:stretch/>
        </p:blipFill>
        <p:spPr>
          <a:xfrm>
            <a:off x="8423374" y="1995487"/>
            <a:ext cx="571500" cy="752475"/>
          </a:xfrm>
          <a:prstGeom prst="rect">
            <a:avLst/>
          </a:prstGeom>
          <a:noFill/>
          <a:ln>
            <a:noFill/>
          </a:ln>
        </p:spPr>
      </p:pic>
      <p:sp>
        <p:nvSpPr>
          <p:cNvPr id="149" name="Google Shape;149;p17"/>
          <p:cNvSpPr txBox="1"/>
          <p:nvPr/>
        </p:nvSpPr>
        <p:spPr>
          <a:xfrm>
            <a:off x="8423374" y="2986087"/>
            <a:ext cx="580072" cy="3333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800" u="none" cap="none" strike="noStrike">
                <a:solidFill>
                  <a:srgbClr val="0284C7"/>
                </a:solidFill>
                <a:latin typeface="Poppins SemiBold"/>
                <a:ea typeface="Poppins SemiBold"/>
                <a:cs typeface="Poppins SemiBold"/>
                <a:sym typeface="Poppins SemiBold"/>
              </a:rPr>
              <a:t>Duty</a:t>
            </a:r>
            <a:endParaRPr/>
          </a:p>
        </p:txBody>
      </p:sp>
      <p:sp>
        <p:nvSpPr>
          <p:cNvPr id="150" name="Google Shape;150;p17"/>
          <p:cNvSpPr txBox="1"/>
          <p:nvPr/>
        </p:nvSpPr>
        <p:spPr>
          <a:xfrm>
            <a:off x="8423374" y="3462337"/>
            <a:ext cx="2901999" cy="1524000"/>
          </a:xfrm>
          <a:prstGeom prst="rect">
            <a:avLst/>
          </a:prstGeom>
          <a:noFill/>
          <a:ln>
            <a:noFill/>
          </a:ln>
        </p:spPr>
        <p:txBody>
          <a:bodyPr anchorCtr="0" anchor="t" bIns="0" lIns="0" spcFirstLastPara="1" rIns="0" wrap="square" tIns="0">
            <a:spAutoFit/>
          </a:bodyPr>
          <a:lstStyle/>
          <a:p>
            <a:pPr indent="0" lvl="0" marL="0" marR="0" rtl="0" algn="l">
              <a:lnSpc>
                <a:spcPct val="133333"/>
              </a:lnSpc>
              <a:spcBef>
                <a:spcPts val="0"/>
              </a:spcBef>
              <a:spcAft>
                <a:spcPts val="0"/>
              </a:spcAft>
              <a:buNone/>
            </a:pPr>
            <a:r>
              <a:rPr b="1" i="0" lang="en-US" sz="1500" u="none" cap="none" strike="noStrike">
                <a:solidFill>
                  <a:srgbClr val="334155"/>
                </a:solidFill>
                <a:latin typeface="Inter"/>
                <a:ea typeface="Inter"/>
                <a:cs typeface="Inter"/>
                <a:sym typeface="Inter"/>
              </a:rPr>
              <a:t>Wat je moet doen.</a:t>
            </a:r>
            <a:br>
              <a:rPr b="0" i="0" lang="en-US" sz="1800" u="none" cap="none" strike="noStrike">
                <a:solidFill>
                  <a:schemeClr val="dk1"/>
                </a:solidFill>
                <a:latin typeface="Calibri"/>
                <a:ea typeface="Calibri"/>
                <a:cs typeface="Calibri"/>
                <a:sym typeface="Calibri"/>
              </a:rPr>
            </a:br>
            <a:r>
              <a:rPr b="0" i="0" lang="en-US" sz="1500" u="none" cap="none" strike="noStrike">
                <a:solidFill>
                  <a:srgbClr val="334155"/>
                </a:solidFill>
                <a:latin typeface="Inter"/>
                <a:ea typeface="Inter"/>
                <a:cs typeface="Inter"/>
                <a:sym typeface="Inter"/>
              </a:rPr>
              <a:t> Een verplichting die moet worden nagekomen (vaak als voorwaarde voor een Permission).</a:t>
            </a:r>
            <a:endParaRPr/>
          </a:p>
        </p:txBody>
      </p:sp>
      <p:sp>
        <p:nvSpPr>
          <p:cNvPr id="151" name="Google Shape;151;p17"/>
          <p:cNvSpPr txBox="1"/>
          <p:nvPr/>
        </p:nvSpPr>
        <p:spPr>
          <a:xfrm>
            <a:off x="8423374" y="5129212"/>
            <a:ext cx="2901999" cy="6096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1" lang="en-US" sz="1500" u="none" cap="none" strike="noStrike">
                <a:solidFill>
                  <a:srgbClr val="334155"/>
                </a:solidFill>
                <a:latin typeface="Inter"/>
                <a:ea typeface="Inter"/>
                <a:cs typeface="Inter"/>
                <a:sym typeface="Inter"/>
              </a:rPr>
              <a:t>Bijv: Bij publicatie moet je de CBS bron vermelden.</a:t>
            </a:r>
            <a:endParaRPr/>
          </a:p>
        </p:txBody>
      </p:sp>
      <p:pic>
        <p:nvPicPr>
          <p:cNvPr descr="image.png" id="152" name="Google Shape;152;p17"/>
          <p:cNvPicPr preferRelativeResize="0"/>
          <p:nvPr/>
        </p:nvPicPr>
        <p:blipFill rotWithShape="1">
          <a:blip r:embed="rId10">
            <a:alphaModFix/>
          </a:blip>
          <a:srcRect b="0" l="0" r="0" t="0"/>
          <a:stretch/>
        </p:blipFill>
        <p:spPr>
          <a:xfrm>
            <a:off x="1009650" y="2176462"/>
            <a:ext cx="333375" cy="381000"/>
          </a:xfrm>
          <a:prstGeom prst="rect">
            <a:avLst/>
          </a:prstGeom>
          <a:noFill/>
          <a:ln>
            <a:noFill/>
          </a:ln>
        </p:spPr>
      </p:pic>
      <p:pic>
        <p:nvPicPr>
          <p:cNvPr descr="image.png" id="153" name="Google Shape;153;p17"/>
          <p:cNvPicPr preferRelativeResize="0"/>
          <p:nvPr/>
        </p:nvPicPr>
        <p:blipFill rotWithShape="1">
          <a:blip r:embed="rId11">
            <a:alphaModFix/>
          </a:blip>
          <a:srcRect b="0" l="0" r="0" t="0"/>
          <a:stretch/>
        </p:blipFill>
        <p:spPr>
          <a:xfrm>
            <a:off x="4787949" y="2176462"/>
            <a:ext cx="381000" cy="381000"/>
          </a:xfrm>
          <a:prstGeom prst="rect">
            <a:avLst/>
          </a:prstGeom>
          <a:noFill/>
          <a:ln>
            <a:noFill/>
          </a:ln>
        </p:spPr>
      </p:pic>
      <p:pic>
        <p:nvPicPr>
          <p:cNvPr descr="image.png" id="154" name="Google Shape;154;p17"/>
          <p:cNvPicPr preferRelativeResize="0"/>
          <p:nvPr/>
        </p:nvPicPr>
        <p:blipFill rotWithShape="1">
          <a:blip r:embed="rId12">
            <a:alphaModFix/>
          </a:blip>
          <a:srcRect b="0" l="0" r="0" t="0"/>
          <a:stretch/>
        </p:blipFill>
        <p:spPr>
          <a:xfrm>
            <a:off x="8566249" y="2176462"/>
            <a:ext cx="285750" cy="381000"/>
          </a:xfrm>
          <a:prstGeom prst="rect">
            <a:avLst/>
          </a:prstGeom>
          <a:noFill/>
          <a:ln>
            <a:noFill/>
          </a:ln>
        </p:spPr>
      </p:pic>
      <p:sp>
        <p:nvSpPr>
          <p:cNvPr id="155" name="Google Shape;155;p17"/>
          <p:cNvSpPr txBox="1"/>
          <p:nvPr/>
        </p:nvSpPr>
        <p:spPr>
          <a:xfrm>
            <a:off x="571500" y="571500"/>
            <a:ext cx="11601450" cy="6000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3150" u="none" cap="none" strike="noStrike">
                <a:solidFill>
                  <a:srgbClr val="0F172A"/>
                </a:solidFill>
                <a:latin typeface="Poppins SemiBold"/>
                <a:ea typeface="Poppins SemiBold"/>
                <a:cs typeface="Poppins SemiBold"/>
                <a:sym typeface="Poppins SemiBold"/>
              </a:rPr>
              <a:t>De Drie Soorten Regels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9" name="Shape 159"/>
        <p:cNvGrpSpPr/>
        <p:nvPr/>
      </p:nvGrpSpPr>
      <p:grpSpPr>
        <a:xfrm>
          <a:off x="0" y="0"/>
          <a:ext cx="0" cy="0"/>
          <a:chOff x="0" y="0"/>
          <a:chExt cx="0" cy="0"/>
        </a:xfrm>
      </p:grpSpPr>
      <p:pic>
        <p:nvPicPr>
          <p:cNvPr descr="image.png" id="160" name="Google Shape;160;p18"/>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61" name="Google Shape;161;p18"/>
          <p:cNvPicPr preferRelativeResize="0"/>
          <p:nvPr/>
        </p:nvPicPr>
        <p:blipFill rotWithShape="1">
          <a:blip r:embed="rId4">
            <a:alphaModFix/>
          </a:blip>
          <a:srcRect b="0" l="0" r="0" t="0"/>
          <a:stretch/>
        </p:blipFill>
        <p:spPr>
          <a:xfrm>
            <a:off x="6334125" y="1862137"/>
            <a:ext cx="5286375" cy="4000500"/>
          </a:xfrm>
          <a:prstGeom prst="rect">
            <a:avLst/>
          </a:prstGeom>
          <a:noFill/>
          <a:ln>
            <a:noFill/>
          </a:ln>
        </p:spPr>
      </p:pic>
      <p:sp>
        <p:nvSpPr>
          <p:cNvPr id="162" name="Google Shape;162;p18"/>
          <p:cNvSpPr txBox="1"/>
          <p:nvPr/>
        </p:nvSpPr>
        <p:spPr>
          <a:xfrm>
            <a:off x="704850" y="1862137"/>
            <a:ext cx="104775"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500" u="none" cap="none" strike="noStrike">
                <a:solidFill>
                  <a:srgbClr val="334155"/>
                </a:solidFill>
                <a:latin typeface="Inter"/>
                <a:ea typeface="Inter"/>
                <a:cs typeface="Inter"/>
                <a:sym typeface="Inter"/>
              </a:rPr>
              <a:t>•</a:t>
            </a:r>
            <a:endParaRPr/>
          </a:p>
        </p:txBody>
      </p:sp>
      <p:sp>
        <p:nvSpPr>
          <p:cNvPr id="163" name="Google Shape;163;p18"/>
          <p:cNvSpPr txBox="1"/>
          <p:nvPr/>
        </p:nvSpPr>
        <p:spPr>
          <a:xfrm>
            <a:off x="809625" y="1862137"/>
            <a:ext cx="5048400" cy="600300"/>
          </a:xfrm>
          <a:prstGeom prst="rect">
            <a:avLst/>
          </a:prstGeom>
          <a:noFill/>
          <a:ln>
            <a:noFill/>
          </a:ln>
        </p:spPr>
        <p:txBody>
          <a:bodyPr anchorCtr="0" anchor="t" bIns="0" lIns="104775"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Inter"/>
                <a:ea typeface="Inter"/>
                <a:cs typeface="Inter"/>
                <a:sym typeface="Inter"/>
              </a:rPr>
              <a:t>Voor aanbieders is de </a:t>
            </a:r>
            <a:r>
              <a:rPr b="1" i="0" lang="en-US" sz="1500" u="none" cap="none" strike="noStrike">
                <a:solidFill>
                  <a:srgbClr val="334155"/>
                </a:solidFill>
                <a:latin typeface="Inter"/>
                <a:ea typeface="Inter"/>
                <a:cs typeface="Inter"/>
                <a:sym typeface="Inter"/>
              </a:rPr>
              <a:t>DCAT</a:t>
            </a:r>
            <a:r>
              <a:rPr b="0" i="0" lang="en-US" sz="1500" u="none" cap="none" strike="noStrike">
                <a:solidFill>
                  <a:srgbClr val="334155"/>
                </a:solidFill>
                <a:latin typeface="Inter"/>
                <a:ea typeface="Inter"/>
                <a:cs typeface="Inter"/>
                <a:sym typeface="Inter"/>
              </a:rPr>
              <a:t> standaard (Data Catalog Vocabulary) al verplicht om datasets te beschrijven.</a:t>
            </a:r>
            <a:endParaRPr/>
          </a:p>
        </p:txBody>
      </p:sp>
      <p:sp>
        <p:nvSpPr>
          <p:cNvPr id="164" name="Google Shape;164;p18"/>
          <p:cNvSpPr txBox="1"/>
          <p:nvPr/>
        </p:nvSpPr>
        <p:spPr>
          <a:xfrm>
            <a:off x="704850" y="2967037"/>
            <a:ext cx="104775"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500" u="none" cap="none" strike="noStrike">
                <a:solidFill>
                  <a:srgbClr val="334155"/>
                </a:solidFill>
                <a:latin typeface="Inter"/>
                <a:ea typeface="Inter"/>
                <a:cs typeface="Inter"/>
                <a:sym typeface="Inter"/>
              </a:rPr>
              <a:t>•</a:t>
            </a:r>
            <a:endParaRPr/>
          </a:p>
        </p:txBody>
      </p:sp>
      <p:sp>
        <p:nvSpPr>
          <p:cNvPr id="165" name="Google Shape;165;p18"/>
          <p:cNvSpPr txBox="1"/>
          <p:nvPr/>
        </p:nvSpPr>
        <p:spPr>
          <a:xfrm>
            <a:off x="809625" y="2967037"/>
            <a:ext cx="5048400" cy="600300"/>
          </a:xfrm>
          <a:prstGeom prst="rect">
            <a:avLst/>
          </a:prstGeom>
          <a:noFill/>
          <a:ln>
            <a:noFill/>
          </a:ln>
        </p:spPr>
        <p:txBody>
          <a:bodyPr anchorCtr="0" anchor="t" bIns="0" lIns="104775"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Inter"/>
                <a:ea typeface="Inter"/>
                <a:cs typeface="Inter"/>
                <a:sym typeface="Inter"/>
              </a:rPr>
              <a:t>DCAT biedt native ruimte voor beleidsdefinitie in ODRL en sluit conceptueel en technisch direct aan op ODRL.</a:t>
            </a:r>
            <a:endParaRPr/>
          </a:p>
        </p:txBody>
      </p:sp>
      <p:sp>
        <p:nvSpPr>
          <p:cNvPr id="166" name="Google Shape;166;p18"/>
          <p:cNvSpPr txBox="1"/>
          <p:nvPr/>
        </p:nvSpPr>
        <p:spPr>
          <a:xfrm>
            <a:off x="704850" y="3767137"/>
            <a:ext cx="104775"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500" u="none" cap="none" strike="noStrike">
                <a:solidFill>
                  <a:srgbClr val="334155"/>
                </a:solidFill>
                <a:latin typeface="Inter"/>
                <a:ea typeface="Inter"/>
                <a:cs typeface="Inter"/>
                <a:sym typeface="Inter"/>
              </a:rPr>
              <a:t>•</a:t>
            </a:r>
            <a:endParaRPr/>
          </a:p>
        </p:txBody>
      </p:sp>
      <p:sp>
        <p:nvSpPr>
          <p:cNvPr id="167" name="Google Shape;167;p18"/>
          <p:cNvSpPr txBox="1"/>
          <p:nvPr/>
        </p:nvSpPr>
        <p:spPr>
          <a:xfrm>
            <a:off x="809625" y="3767137"/>
            <a:ext cx="5048250" cy="609600"/>
          </a:xfrm>
          <a:prstGeom prst="rect">
            <a:avLst/>
          </a:prstGeom>
          <a:noFill/>
          <a:ln>
            <a:noFill/>
          </a:ln>
        </p:spPr>
        <p:txBody>
          <a:bodyPr anchorCtr="0" anchor="t" bIns="0" lIns="104775"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Inter"/>
                <a:ea typeface="Inter"/>
                <a:cs typeface="Inter"/>
                <a:sym typeface="Inter"/>
              </a:rPr>
              <a:t>Beide zijn W3C standaarden en werken op basis van Linked Data (RDF).</a:t>
            </a:r>
            <a:endParaRPr/>
          </a:p>
        </p:txBody>
      </p:sp>
      <p:sp>
        <p:nvSpPr>
          <p:cNvPr id="168" name="Google Shape;168;p18"/>
          <p:cNvSpPr txBox="1"/>
          <p:nvPr/>
        </p:nvSpPr>
        <p:spPr>
          <a:xfrm>
            <a:off x="704850" y="4567237"/>
            <a:ext cx="104775"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500" u="none" cap="none" strike="noStrike">
                <a:solidFill>
                  <a:srgbClr val="334155"/>
                </a:solidFill>
                <a:latin typeface="Inter"/>
                <a:ea typeface="Inter"/>
                <a:cs typeface="Inter"/>
                <a:sym typeface="Inter"/>
              </a:rPr>
              <a:t>•</a:t>
            </a:r>
            <a:endParaRPr/>
          </a:p>
        </p:txBody>
      </p:sp>
      <p:sp>
        <p:nvSpPr>
          <p:cNvPr id="169" name="Google Shape;169;p18"/>
          <p:cNvSpPr txBox="1"/>
          <p:nvPr/>
        </p:nvSpPr>
        <p:spPr>
          <a:xfrm>
            <a:off x="809625" y="4567237"/>
            <a:ext cx="5048400" cy="969600"/>
          </a:xfrm>
          <a:prstGeom prst="rect">
            <a:avLst/>
          </a:prstGeom>
          <a:noFill/>
          <a:ln>
            <a:noFill/>
          </a:ln>
        </p:spPr>
        <p:txBody>
          <a:bodyPr anchorCtr="0" anchor="t" bIns="0" lIns="104775"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334155"/>
                </a:solidFill>
                <a:latin typeface="Inter"/>
                <a:ea typeface="Inter"/>
                <a:cs typeface="Inter"/>
                <a:sym typeface="Inter"/>
              </a:rPr>
              <a:t>Conclusie:</a:t>
            </a:r>
            <a:r>
              <a:rPr b="0" i="0" lang="en-US" sz="1500" u="none" cap="none" strike="noStrike">
                <a:solidFill>
                  <a:srgbClr val="334155"/>
                </a:solidFill>
                <a:latin typeface="Inter"/>
                <a:ea typeface="Inter"/>
                <a:cs typeface="Inter"/>
                <a:sym typeface="Inter"/>
              </a:rPr>
              <a:t> ODRL </a:t>
            </a:r>
            <a:r>
              <a:rPr lang="en-US" sz="1500">
                <a:solidFill>
                  <a:srgbClr val="334155"/>
                </a:solidFill>
                <a:latin typeface="Inter"/>
                <a:ea typeface="Inter"/>
                <a:cs typeface="Inter"/>
                <a:sym typeface="Inter"/>
              </a:rPr>
              <a:t>lijkt</a:t>
            </a:r>
            <a:r>
              <a:rPr b="0" i="0" lang="en-US" sz="1500" u="none" cap="none" strike="noStrike">
                <a:solidFill>
                  <a:srgbClr val="334155"/>
                </a:solidFill>
                <a:latin typeface="Inter"/>
                <a:ea typeface="Inter"/>
                <a:cs typeface="Inter"/>
                <a:sym typeface="Inter"/>
              </a:rPr>
              <a:t> een logische en match voor het vastleggen van conceptueel toegangsbeleid in het Register Toegangsbeleid.</a:t>
            </a:r>
            <a:endParaRPr/>
          </a:p>
        </p:txBody>
      </p:sp>
      <p:pic>
        <p:nvPicPr>
          <p:cNvPr descr="image.png" id="170" name="Google Shape;170;p18"/>
          <p:cNvPicPr preferRelativeResize="0"/>
          <p:nvPr/>
        </p:nvPicPr>
        <p:blipFill rotWithShape="1">
          <a:blip r:embed="rId5">
            <a:alphaModFix/>
          </a:blip>
          <a:srcRect b="0" l="0" r="0" t="0"/>
          <a:stretch/>
        </p:blipFill>
        <p:spPr>
          <a:xfrm>
            <a:off x="6334125" y="1862137"/>
            <a:ext cx="5286375" cy="4000500"/>
          </a:xfrm>
          <a:prstGeom prst="rect">
            <a:avLst/>
          </a:prstGeom>
          <a:noFill/>
          <a:ln>
            <a:noFill/>
          </a:ln>
        </p:spPr>
      </p:pic>
      <p:sp>
        <p:nvSpPr>
          <p:cNvPr id="171" name="Google Shape;171;p18"/>
          <p:cNvSpPr txBox="1"/>
          <p:nvPr/>
        </p:nvSpPr>
        <p:spPr>
          <a:xfrm>
            <a:off x="571500" y="571500"/>
            <a:ext cx="11601450" cy="6000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3150" u="none" cap="none" strike="noStrike">
                <a:solidFill>
                  <a:srgbClr val="0F172A"/>
                </a:solidFill>
                <a:latin typeface="Poppins SemiBold"/>
                <a:ea typeface="Poppins SemiBold"/>
                <a:cs typeface="Poppins SemiBold"/>
                <a:sym typeface="Poppins SemiBold"/>
              </a:rPr>
              <a:t>Waarom ODRL en DCAT?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5" name="Shape 175"/>
        <p:cNvGrpSpPr/>
        <p:nvPr/>
      </p:nvGrpSpPr>
      <p:grpSpPr>
        <a:xfrm>
          <a:off x="0" y="0"/>
          <a:ext cx="0" cy="0"/>
          <a:chOff x="0" y="0"/>
          <a:chExt cx="0" cy="0"/>
        </a:xfrm>
      </p:grpSpPr>
      <p:pic>
        <p:nvPicPr>
          <p:cNvPr descr="image.png" id="176" name="Google Shape;176;p19"/>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77" name="Google Shape;177;p19"/>
          <p:cNvPicPr preferRelativeResize="0"/>
          <p:nvPr/>
        </p:nvPicPr>
        <p:blipFill rotWithShape="1">
          <a:blip r:embed="rId4">
            <a:alphaModFix/>
          </a:blip>
          <a:srcRect b="0" l="0" r="0" t="0"/>
          <a:stretch/>
        </p:blipFill>
        <p:spPr>
          <a:xfrm>
            <a:off x="571500" y="1504950"/>
            <a:ext cx="5286375" cy="4829175"/>
          </a:xfrm>
          <a:prstGeom prst="rect">
            <a:avLst/>
          </a:prstGeom>
          <a:noFill/>
          <a:ln>
            <a:noFill/>
          </a:ln>
        </p:spPr>
      </p:pic>
      <p:pic>
        <p:nvPicPr>
          <p:cNvPr descr="image.png" id="178" name="Google Shape;178;p19"/>
          <p:cNvPicPr preferRelativeResize="0"/>
          <p:nvPr/>
        </p:nvPicPr>
        <p:blipFill rotWithShape="1">
          <a:blip r:embed="rId5">
            <a:alphaModFix/>
          </a:blip>
          <a:srcRect b="0" l="0" r="0" t="0"/>
          <a:stretch/>
        </p:blipFill>
        <p:spPr>
          <a:xfrm>
            <a:off x="6334125" y="1504950"/>
            <a:ext cx="5286375" cy="4829175"/>
          </a:xfrm>
          <a:prstGeom prst="rect">
            <a:avLst/>
          </a:prstGeom>
          <a:noFill/>
          <a:ln>
            <a:noFill/>
          </a:ln>
        </p:spPr>
      </p:pic>
      <p:sp>
        <p:nvSpPr>
          <p:cNvPr id="179" name="Google Shape;179;p19"/>
          <p:cNvSpPr txBox="1"/>
          <p:nvPr/>
        </p:nvSpPr>
        <p:spPr>
          <a:xfrm>
            <a:off x="962025" y="1895475"/>
            <a:ext cx="4730591" cy="4000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2100" u="none" cap="none" strike="noStrike">
                <a:solidFill>
                  <a:srgbClr val="0284C7"/>
                </a:solidFill>
                <a:latin typeface="Poppins SemiBold"/>
                <a:ea typeface="Poppins SemiBold"/>
                <a:cs typeface="Poppins SemiBold"/>
                <a:sym typeface="Poppins SemiBold"/>
              </a:rPr>
              <a:t>Conceptueel (ODRL)</a:t>
            </a:r>
            <a:endParaRPr/>
          </a:p>
        </p:txBody>
      </p:sp>
      <p:sp>
        <p:nvSpPr>
          <p:cNvPr id="180" name="Google Shape;180;p19"/>
          <p:cNvSpPr txBox="1"/>
          <p:nvPr/>
        </p:nvSpPr>
        <p:spPr>
          <a:xfrm>
            <a:off x="6724650" y="1895475"/>
            <a:ext cx="4730591" cy="4000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2100" u="none" cap="none" strike="noStrike">
                <a:solidFill>
                  <a:srgbClr val="0284C7"/>
                </a:solidFill>
                <a:latin typeface="Poppins SemiBold"/>
                <a:ea typeface="Poppins SemiBold"/>
                <a:cs typeface="Poppins SemiBold"/>
                <a:sym typeface="Poppins SemiBold"/>
              </a:rPr>
              <a:t>Technisch (Rego, CEL, Cedar)</a:t>
            </a:r>
            <a:endParaRPr/>
          </a:p>
        </p:txBody>
      </p:sp>
      <p:sp>
        <p:nvSpPr>
          <p:cNvPr id="181" name="Google Shape;181;p19"/>
          <p:cNvSpPr txBox="1"/>
          <p:nvPr/>
        </p:nvSpPr>
        <p:spPr>
          <a:xfrm>
            <a:off x="1095375" y="2438400"/>
            <a:ext cx="104775"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500" u="none" cap="none" strike="noStrike">
                <a:solidFill>
                  <a:srgbClr val="334155"/>
                </a:solidFill>
                <a:latin typeface="Inter"/>
                <a:ea typeface="Inter"/>
                <a:cs typeface="Inter"/>
                <a:sym typeface="Inter"/>
              </a:rPr>
              <a:t>•</a:t>
            </a:r>
            <a:endParaRPr/>
          </a:p>
        </p:txBody>
      </p:sp>
      <p:sp>
        <p:nvSpPr>
          <p:cNvPr id="182" name="Google Shape;182;p19"/>
          <p:cNvSpPr txBox="1"/>
          <p:nvPr/>
        </p:nvSpPr>
        <p:spPr>
          <a:xfrm>
            <a:off x="1200150" y="2438400"/>
            <a:ext cx="4267200" cy="609600"/>
          </a:xfrm>
          <a:prstGeom prst="rect">
            <a:avLst/>
          </a:prstGeom>
          <a:noFill/>
          <a:ln>
            <a:noFill/>
          </a:ln>
        </p:spPr>
        <p:txBody>
          <a:bodyPr anchorCtr="0" anchor="t" bIns="0" lIns="104775"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Inter"/>
                <a:ea typeface="Inter"/>
                <a:cs typeface="Inter"/>
                <a:sym typeface="Inter"/>
              </a:rPr>
              <a:t>Focus ligt op intentie, voorwaarden, plichten en eigendomsrechten.</a:t>
            </a:r>
            <a:endParaRPr/>
          </a:p>
        </p:txBody>
      </p:sp>
      <p:sp>
        <p:nvSpPr>
          <p:cNvPr id="183" name="Google Shape;183;p19"/>
          <p:cNvSpPr txBox="1"/>
          <p:nvPr/>
        </p:nvSpPr>
        <p:spPr>
          <a:xfrm>
            <a:off x="1095375" y="3238500"/>
            <a:ext cx="104775"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500" u="none" cap="none" strike="noStrike">
                <a:solidFill>
                  <a:srgbClr val="334155"/>
                </a:solidFill>
                <a:latin typeface="Inter"/>
                <a:ea typeface="Inter"/>
                <a:cs typeface="Inter"/>
                <a:sym typeface="Inter"/>
              </a:rPr>
              <a:t>•</a:t>
            </a:r>
            <a:endParaRPr/>
          </a:p>
        </p:txBody>
      </p:sp>
      <p:sp>
        <p:nvSpPr>
          <p:cNvPr id="184" name="Google Shape;184;p19"/>
          <p:cNvSpPr txBox="1"/>
          <p:nvPr/>
        </p:nvSpPr>
        <p:spPr>
          <a:xfrm>
            <a:off x="1200150" y="3238500"/>
            <a:ext cx="4267200" cy="609600"/>
          </a:xfrm>
          <a:prstGeom prst="rect">
            <a:avLst/>
          </a:prstGeom>
          <a:noFill/>
          <a:ln>
            <a:noFill/>
          </a:ln>
        </p:spPr>
        <p:txBody>
          <a:bodyPr anchorCtr="0" anchor="t" bIns="0" lIns="104775"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Inter"/>
                <a:ea typeface="Inter"/>
                <a:cs typeface="Inter"/>
                <a:sym typeface="Inter"/>
              </a:rPr>
              <a:t>Mens-leesbaar voor juristen, dataprofessionals en de business.</a:t>
            </a:r>
            <a:endParaRPr/>
          </a:p>
        </p:txBody>
      </p:sp>
      <p:sp>
        <p:nvSpPr>
          <p:cNvPr id="185" name="Google Shape;185;p19"/>
          <p:cNvSpPr txBox="1"/>
          <p:nvPr/>
        </p:nvSpPr>
        <p:spPr>
          <a:xfrm>
            <a:off x="1095375" y="4038600"/>
            <a:ext cx="104775"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500" u="none" cap="none" strike="noStrike">
                <a:solidFill>
                  <a:srgbClr val="334155"/>
                </a:solidFill>
                <a:latin typeface="Inter"/>
                <a:ea typeface="Inter"/>
                <a:cs typeface="Inter"/>
                <a:sym typeface="Inter"/>
              </a:rPr>
              <a:t>•</a:t>
            </a:r>
            <a:endParaRPr/>
          </a:p>
        </p:txBody>
      </p:sp>
      <p:sp>
        <p:nvSpPr>
          <p:cNvPr id="186" name="Google Shape;186;p19"/>
          <p:cNvSpPr txBox="1"/>
          <p:nvPr/>
        </p:nvSpPr>
        <p:spPr>
          <a:xfrm>
            <a:off x="1200150" y="4038600"/>
            <a:ext cx="4267200" cy="969600"/>
          </a:xfrm>
          <a:prstGeom prst="rect">
            <a:avLst/>
          </a:prstGeom>
          <a:noFill/>
          <a:ln>
            <a:noFill/>
          </a:ln>
        </p:spPr>
        <p:txBody>
          <a:bodyPr anchorCtr="0" anchor="t" bIns="0" lIns="104775" spcFirstLastPara="1" rIns="0" wrap="square" tIns="0">
            <a:spAutoFit/>
          </a:bodyPr>
          <a:lstStyle/>
          <a:p>
            <a:pPr indent="0" lvl="0" marL="0" marR="0" rtl="0" algn="l">
              <a:lnSpc>
                <a:spcPct val="160000"/>
              </a:lnSpc>
              <a:spcBef>
                <a:spcPts val="0"/>
              </a:spcBef>
              <a:spcAft>
                <a:spcPts val="0"/>
              </a:spcAft>
              <a:buNone/>
            </a:pPr>
            <a:r>
              <a:rPr lang="en-US" sz="1500">
                <a:solidFill>
                  <a:srgbClr val="334155"/>
                </a:solidFill>
                <a:latin typeface="Inter"/>
                <a:ea typeface="Inter"/>
                <a:cs typeface="Inter"/>
                <a:sym typeface="Inter"/>
              </a:rPr>
              <a:t>Kan de </a:t>
            </a:r>
            <a:r>
              <a:rPr b="0" i="0" lang="en-US" sz="1500" u="none" cap="none" strike="noStrike">
                <a:solidFill>
                  <a:srgbClr val="334155"/>
                </a:solidFill>
                <a:latin typeface="Inter"/>
                <a:ea typeface="Inter"/>
                <a:cs typeface="Inter"/>
                <a:sym typeface="Inter"/>
              </a:rPr>
              <a:t>'Wat' en 'Waarom' (Doelbinding, wettelijke grondslag)</a:t>
            </a:r>
            <a:r>
              <a:rPr lang="en-US" sz="1500">
                <a:solidFill>
                  <a:srgbClr val="334155"/>
                </a:solidFill>
                <a:latin typeface="Inter"/>
                <a:ea typeface="Inter"/>
                <a:cs typeface="Inter"/>
                <a:sym typeface="Inter"/>
              </a:rPr>
              <a:t> </a:t>
            </a:r>
            <a:r>
              <a:rPr b="0" i="0" lang="en-US" sz="1500" u="none" cap="none" strike="noStrike">
                <a:solidFill>
                  <a:srgbClr val="334155"/>
                </a:solidFill>
                <a:latin typeface="Inter"/>
                <a:ea typeface="Inter"/>
                <a:cs typeface="Inter"/>
                <a:sym typeface="Inter"/>
              </a:rPr>
              <a:t>definieren via Linked Data</a:t>
            </a:r>
            <a:endParaRPr/>
          </a:p>
        </p:txBody>
      </p:sp>
      <p:sp>
        <p:nvSpPr>
          <p:cNvPr id="187" name="Google Shape;187;p19"/>
          <p:cNvSpPr txBox="1"/>
          <p:nvPr/>
        </p:nvSpPr>
        <p:spPr>
          <a:xfrm>
            <a:off x="1095375" y="4838700"/>
            <a:ext cx="104775"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500" u="none" cap="none" strike="noStrike">
                <a:solidFill>
                  <a:srgbClr val="334155"/>
                </a:solidFill>
                <a:latin typeface="Inter"/>
                <a:ea typeface="Inter"/>
                <a:cs typeface="Inter"/>
                <a:sym typeface="Inter"/>
              </a:rPr>
              <a:t>•</a:t>
            </a:r>
            <a:endParaRPr/>
          </a:p>
        </p:txBody>
      </p:sp>
      <p:sp>
        <p:nvSpPr>
          <p:cNvPr id="188" name="Google Shape;188;p19"/>
          <p:cNvSpPr txBox="1"/>
          <p:nvPr/>
        </p:nvSpPr>
        <p:spPr>
          <a:xfrm>
            <a:off x="1200150" y="5075850"/>
            <a:ext cx="4267200" cy="600300"/>
          </a:xfrm>
          <a:prstGeom prst="rect">
            <a:avLst/>
          </a:prstGeom>
          <a:noFill/>
          <a:ln>
            <a:noFill/>
          </a:ln>
        </p:spPr>
        <p:txBody>
          <a:bodyPr anchorCtr="0" anchor="t" bIns="0" lIns="104775" spcFirstLastPara="1" rIns="0" wrap="square" tIns="0">
            <a:spAutoFit/>
          </a:bodyPr>
          <a:lstStyle/>
          <a:p>
            <a:pPr indent="0" lvl="0" marL="0" marR="0" rtl="0" algn="l">
              <a:lnSpc>
                <a:spcPct val="160000"/>
              </a:lnSpc>
              <a:spcBef>
                <a:spcPts val="0"/>
              </a:spcBef>
              <a:spcAft>
                <a:spcPts val="0"/>
              </a:spcAft>
              <a:buNone/>
            </a:pPr>
            <a:r>
              <a:rPr lang="en-US" sz="1500">
                <a:solidFill>
                  <a:srgbClr val="334155"/>
                </a:solidFill>
                <a:latin typeface="Inter"/>
                <a:ea typeface="Inter"/>
                <a:cs typeface="Inter"/>
                <a:sym typeface="Inter"/>
              </a:rPr>
              <a:t>Kan g</a:t>
            </a:r>
            <a:r>
              <a:rPr b="0" i="0" lang="en-US" sz="1500" u="none" cap="none" strike="noStrike">
                <a:solidFill>
                  <a:srgbClr val="334155"/>
                </a:solidFill>
                <a:latin typeface="Inter"/>
                <a:ea typeface="Inter"/>
                <a:cs typeface="Inter"/>
                <a:sym typeface="Inter"/>
              </a:rPr>
              <a:t>etrapt opgebouwd worden en</a:t>
            </a:r>
            <a:r>
              <a:rPr lang="en-US" sz="1500">
                <a:solidFill>
                  <a:srgbClr val="334155"/>
                </a:solidFill>
                <a:latin typeface="Inter"/>
                <a:ea typeface="Inter"/>
                <a:cs typeface="Inter"/>
                <a:sym typeface="Inter"/>
              </a:rPr>
              <a:t> </a:t>
            </a:r>
            <a:r>
              <a:rPr b="0" i="0" lang="en-US" sz="1500" u="none" cap="none" strike="noStrike">
                <a:solidFill>
                  <a:srgbClr val="334155"/>
                </a:solidFill>
                <a:latin typeface="Inter"/>
                <a:ea typeface="Inter"/>
                <a:cs typeface="Inter"/>
                <a:sym typeface="Inter"/>
              </a:rPr>
              <a:t>gefedereerd over verschillende registers.</a:t>
            </a:r>
            <a:endParaRPr/>
          </a:p>
        </p:txBody>
      </p:sp>
      <p:sp>
        <p:nvSpPr>
          <p:cNvPr id="189" name="Google Shape;189;p19"/>
          <p:cNvSpPr txBox="1"/>
          <p:nvPr/>
        </p:nvSpPr>
        <p:spPr>
          <a:xfrm>
            <a:off x="6858000" y="2438400"/>
            <a:ext cx="104775"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500" u="none" cap="none" strike="noStrike">
                <a:solidFill>
                  <a:srgbClr val="334155"/>
                </a:solidFill>
                <a:latin typeface="Inter"/>
                <a:ea typeface="Inter"/>
                <a:cs typeface="Inter"/>
                <a:sym typeface="Inter"/>
              </a:rPr>
              <a:t>•</a:t>
            </a:r>
            <a:endParaRPr/>
          </a:p>
        </p:txBody>
      </p:sp>
      <p:sp>
        <p:nvSpPr>
          <p:cNvPr id="190" name="Google Shape;190;p19"/>
          <p:cNvSpPr txBox="1"/>
          <p:nvPr/>
        </p:nvSpPr>
        <p:spPr>
          <a:xfrm>
            <a:off x="6962775" y="2438400"/>
            <a:ext cx="4267200" cy="600300"/>
          </a:xfrm>
          <a:prstGeom prst="rect">
            <a:avLst/>
          </a:prstGeom>
          <a:noFill/>
          <a:ln>
            <a:noFill/>
          </a:ln>
        </p:spPr>
        <p:txBody>
          <a:bodyPr anchorCtr="0" anchor="t" bIns="0" lIns="104775"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Inter"/>
                <a:ea typeface="Inter"/>
                <a:cs typeface="Inter"/>
                <a:sym typeface="Inter"/>
              </a:rPr>
              <a:t>Focus ligt op harde conditionele logica en netwerk evaluatie.</a:t>
            </a:r>
            <a:endParaRPr/>
          </a:p>
        </p:txBody>
      </p:sp>
      <p:sp>
        <p:nvSpPr>
          <p:cNvPr id="191" name="Google Shape;191;p19"/>
          <p:cNvSpPr txBox="1"/>
          <p:nvPr/>
        </p:nvSpPr>
        <p:spPr>
          <a:xfrm>
            <a:off x="6858000" y="3238500"/>
            <a:ext cx="104775"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500" u="none" cap="none" strike="noStrike">
                <a:solidFill>
                  <a:srgbClr val="334155"/>
                </a:solidFill>
                <a:latin typeface="Inter"/>
                <a:ea typeface="Inter"/>
                <a:cs typeface="Inter"/>
                <a:sym typeface="Inter"/>
              </a:rPr>
              <a:t>•</a:t>
            </a:r>
            <a:endParaRPr/>
          </a:p>
        </p:txBody>
      </p:sp>
      <p:sp>
        <p:nvSpPr>
          <p:cNvPr id="192" name="Google Shape;192;p19"/>
          <p:cNvSpPr txBox="1"/>
          <p:nvPr/>
        </p:nvSpPr>
        <p:spPr>
          <a:xfrm>
            <a:off x="6962775" y="3238500"/>
            <a:ext cx="4267200" cy="914400"/>
          </a:xfrm>
          <a:prstGeom prst="rect">
            <a:avLst/>
          </a:prstGeom>
          <a:noFill/>
          <a:ln>
            <a:noFill/>
          </a:ln>
        </p:spPr>
        <p:txBody>
          <a:bodyPr anchorCtr="0" anchor="t" bIns="0" lIns="104775"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Inter"/>
                <a:ea typeface="Inter"/>
                <a:cs typeface="Inter"/>
                <a:sym typeface="Inter"/>
              </a:rPr>
              <a:t>Machine-executeerbaar, geoptimaliseerd voor sub-milliseconde besluitvorming (API gateways).</a:t>
            </a:r>
            <a:endParaRPr/>
          </a:p>
        </p:txBody>
      </p:sp>
      <p:sp>
        <p:nvSpPr>
          <p:cNvPr id="193" name="Google Shape;193;p19"/>
          <p:cNvSpPr txBox="1"/>
          <p:nvPr/>
        </p:nvSpPr>
        <p:spPr>
          <a:xfrm>
            <a:off x="6858000" y="4343400"/>
            <a:ext cx="104775"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500" u="none" cap="none" strike="noStrike">
                <a:solidFill>
                  <a:srgbClr val="334155"/>
                </a:solidFill>
                <a:latin typeface="Inter"/>
                <a:ea typeface="Inter"/>
                <a:cs typeface="Inter"/>
                <a:sym typeface="Inter"/>
              </a:rPr>
              <a:t>•</a:t>
            </a:r>
            <a:endParaRPr/>
          </a:p>
        </p:txBody>
      </p:sp>
      <p:sp>
        <p:nvSpPr>
          <p:cNvPr id="194" name="Google Shape;194;p19"/>
          <p:cNvSpPr txBox="1"/>
          <p:nvPr/>
        </p:nvSpPr>
        <p:spPr>
          <a:xfrm>
            <a:off x="6962775" y="4343400"/>
            <a:ext cx="4267200" cy="609600"/>
          </a:xfrm>
          <a:prstGeom prst="rect">
            <a:avLst/>
          </a:prstGeom>
          <a:noFill/>
          <a:ln>
            <a:noFill/>
          </a:ln>
        </p:spPr>
        <p:txBody>
          <a:bodyPr anchorCtr="0" anchor="t" bIns="0" lIns="104775"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Inter"/>
                <a:ea typeface="Inter"/>
                <a:cs typeface="Inter"/>
                <a:sym typeface="Inter"/>
              </a:rPr>
              <a:t>Definieert de 'Hoe' (If-This-Then-That, role-bindings).</a:t>
            </a:r>
            <a:endParaRPr/>
          </a:p>
        </p:txBody>
      </p:sp>
      <p:sp>
        <p:nvSpPr>
          <p:cNvPr id="195" name="Google Shape;195;p19"/>
          <p:cNvSpPr txBox="1"/>
          <p:nvPr/>
        </p:nvSpPr>
        <p:spPr>
          <a:xfrm>
            <a:off x="6858000" y="5143500"/>
            <a:ext cx="104775" cy="30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500" u="none" cap="none" strike="noStrike">
                <a:solidFill>
                  <a:srgbClr val="334155"/>
                </a:solidFill>
                <a:latin typeface="Inter"/>
                <a:ea typeface="Inter"/>
                <a:cs typeface="Inter"/>
                <a:sym typeface="Inter"/>
              </a:rPr>
              <a:t>•</a:t>
            </a:r>
            <a:endParaRPr/>
          </a:p>
        </p:txBody>
      </p:sp>
      <p:sp>
        <p:nvSpPr>
          <p:cNvPr id="196" name="Google Shape;196;p19"/>
          <p:cNvSpPr txBox="1"/>
          <p:nvPr/>
        </p:nvSpPr>
        <p:spPr>
          <a:xfrm>
            <a:off x="6962775" y="5143500"/>
            <a:ext cx="4267200" cy="609600"/>
          </a:xfrm>
          <a:prstGeom prst="rect">
            <a:avLst/>
          </a:prstGeom>
          <a:noFill/>
          <a:ln>
            <a:noFill/>
          </a:ln>
        </p:spPr>
        <p:txBody>
          <a:bodyPr anchorCtr="0" anchor="t" bIns="0" lIns="104775"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Inter"/>
                <a:ea typeface="Inter"/>
                <a:cs typeface="Inter"/>
                <a:sym typeface="Inter"/>
              </a:rPr>
              <a:t>Toegepast op specifieke IT-systemen, niet op organisatieniveau.</a:t>
            </a:r>
            <a:endParaRPr/>
          </a:p>
        </p:txBody>
      </p:sp>
      <p:sp>
        <p:nvSpPr>
          <p:cNvPr id="197" name="Google Shape;197;p19"/>
          <p:cNvSpPr txBox="1"/>
          <p:nvPr/>
        </p:nvSpPr>
        <p:spPr>
          <a:xfrm>
            <a:off x="571500" y="523875"/>
            <a:ext cx="11601450" cy="6000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3150" u="none" cap="none" strike="noStrike">
                <a:solidFill>
                  <a:srgbClr val="0F172A"/>
                </a:solidFill>
                <a:latin typeface="Poppins SemiBold"/>
                <a:ea typeface="Poppins SemiBold"/>
                <a:cs typeface="Poppins SemiBold"/>
                <a:sym typeface="Poppins SemiBold"/>
              </a:rPr>
              <a:t>Conceptueel vs. Technisch Beleid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1" name="Shape 201"/>
        <p:cNvGrpSpPr/>
        <p:nvPr/>
      </p:nvGrpSpPr>
      <p:grpSpPr>
        <a:xfrm>
          <a:off x="0" y="0"/>
          <a:ext cx="0" cy="0"/>
          <a:chOff x="0" y="0"/>
          <a:chExt cx="0" cy="0"/>
        </a:xfrm>
      </p:grpSpPr>
      <p:pic>
        <p:nvPicPr>
          <p:cNvPr descr="image.png" id="202" name="Google Shape;202;p20"/>
          <p:cNvPicPr preferRelativeResize="0"/>
          <p:nvPr/>
        </p:nvPicPr>
        <p:blipFill rotWithShape="1">
          <a:blip r:embed="rId3">
            <a:alphaModFix/>
          </a:blip>
          <a:srcRect b="0" l="0" r="0" t="0"/>
          <a:stretch/>
        </p:blipFill>
        <p:spPr>
          <a:xfrm>
            <a:off x="571500" y="4493626"/>
            <a:ext cx="5095875" cy="1591300"/>
          </a:xfrm>
          <a:prstGeom prst="rect">
            <a:avLst/>
          </a:prstGeom>
          <a:noFill/>
          <a:ln>
            <a:noFill/>
          </a:ln>
        </p:spPr>
      </p:pic>
      <p:sp>
        <p:nvSpPr>
          <p:cNvPr id="203" name="Google Shape;203;p20"/>
          <p:cNvSpPr txBox="1"/>
          <p:nvPr/>
        </p:nvSpPr>
        <p:spPr>
          <a:xfrm>
            <a:off x="590588" y="1461797"/>
            <a:ext cx="5095800" cy="13392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Inter"/>
                <a:ea typeface="Inter"/>
                <a:cs typeface="Inter"/>
                <a:sym typeface="Inter"/>
              </a:rPr>
              <a:t>Hoewel ODRL perfect is voor </a:t>
            </a:r>
            <a:r>
              <a:rPr b="0" i="1" lang="en-US" sz="1500" u="none" cap="none" strike="noStrike">
                <a:solidFill>
                  <a:srgbClr val="334155"/>
                </a:solidFill>
                <a:latin typeface="Inter"/>
                <a:ea typeface="Inter"/>
                <a:cs typeface="Inter"/>
                <a:sym typeface="Inter"/>
              </a:rPr>
              <a:t>conceptueel</a:t>
            </a:r>
            <a:r>
              <a:rPr b="0" i="0" lang="en-US" sz="1500" u="none" cap="none" strike="noStrike">
                <a:solidFill>
                  <a:srgbClr val="334155"/>
                </a:solidFill>
                <a:latin typeface="Inter"/>
                <a:ea typeface="Inter"/>
                <a:cs typeface="Inter"/>
                <a:sym typeface="Inter"/>
              </a:rPr>
              <a:t> en juridisch beleid, mist het native ondersteuning voor een sluitende evaluatie semantiek. ODRL "weet" niet hoe het zichzelf op </a:t>
            </a:r>
            <a:r>
              <a:rPr lang="en-US" sz="1500">
                <a:solidFill>
                  <a:srgbClr val="334155"/>
                </a:solidFill>
                <a:latin typeface="Inter"/>
                <a:ea typeface="Inter"/>
                <a:cs typeface="Inter"/>
                <a:sym typeface="Inter"/>
              </a:rPr>
              <a:t>technisch</a:t>
            </a:r>
            <a:r>
              <a:rPr b="0" i="0" lang="en-US" sz="1500" u="none" cap="none" strike="noStrike">
                <a:solidFill>
                  <a:srgbClr val="334155"/>
                </a:solidFill>
                <a:latin typeface="Inter"/>
                <a:ea typeface="Inter"/>
                <a:cs typeface="Inter"/>
                <a:sym typeface="Inter"/>
              </a:rPr>
              <a:t> moet afdwingen.</a:t>
            </a:r>
            <a:endParaRPr/>
          </a:p>
        </p:txBody>
      </p:sp>
      <p:sp>
        <p:nvSpPr>
          <p:cNvPr id="204" name="Google Shape;204;p20"/>
          <p:cNvSpPr txBox="1"/>
          <p:nvPr/>
        </p:nvSpPr>
        <p:spPr>
          <a:xfrm>
            <a:off x="571500" y="2972347"/>
            <a:ext cx="5095800" cy="13392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Inter"/>
                <a:ea typeface="Inter"/>
                <a:cs typeface="Inter"/>
                <a:sym typeface="Inter"/>
              </a:rPr>
              <a:t>Dit betekent dat ODRL op zichzelf niet direct bruikbaar is als </a:t>
            </a:r>
            <a:r>
              <a:rPr b="1" i="0" lang="en-US" sz="1500" u="none" cap="none" strike="noStrike">
                <a:solidFill>
                  <a:srgbClr val="334155"/>
                </a:solidFill>
                <a:latin typeface="Inter"/>
                <a:ea typeface="Inter"/>
                <a:cs typeface="Inter"/>
                <a:sym typeface="Inter"/>
              </a:rPr>
              <a:t>technisch toegangsbeleid</a:t>
            </a:r>
            <a:r>
              <a:rPr b="0" i="0" lang="en-US" sz="1500" u="none" cap="none" strike="noStrike">
                <a:solidFill>
                  <a:srgbClr val="334155"/>
                </a:solidFill>
                <a:latin typeface="Inter"/>
                <a:ea typeface="Inter"/>
                <a:cs typeface="Inter"/>
                <a:sym typeface="Inter"/>
              </a:rPr>
              <a:t> om real-time toegangsbesluiten (Allow/Deny) te nemen in IT componenten</a:t>
            </a:r>
            <a:r>
              <a:rPr lang="en-US" sz="1500">
                <a:solidFill>
                  <a:srgbClr val="334155"/>
                </a:solidFill>
                <a:latin typeface="Inter"/>
                <a:ea typeface="Inter"/>
                <a:cs typeface="Inter"/>
                <a:sym typeface="Inter"/>
              </a:rPr>
              <a:t>.</a:t>
            </a:r>
            <a:endParaRPr/>
          </a:p>
        </p:txBody>
      </p:sp>
      <p:sp>
        <p:nvSpPr>
          <p:cNvPr id="205" name="Google Shape;205;p20"/>
          <p:cNvSpPr txBox="1"/>
          <p:nvPr/>
        </p:nvSpPr>
        <p:spPr>
          <a:xfrm>
            <a:off x="800100" y="4684122"/>
            <a:ext cx="4910700" cy="231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500">
                <a:solidFill>
                  <a:srgbClr val="BE123C"/>
                </a:solidFill>
                <a:latin typeface="Poppins"/>
                <a:ea typeface="Poppins"/>
                <a:cs typeface="Poppins"/>
                <a:sym typeface="Poppins"/>
              </a:rPr>
              <a:t>Oplossingsrichting:</a:t>
            </a:r>
            <a:r>
              <a:rPr b="1" i="0" lang="en-US" sz="1500" u="none" cap="none" strike="noStrike">
                <a:solidFill>
                  <a:srgbClr val="BE123C"/>
                </a:solidFill>
                <a:latin typeface="Poppins"/>
                <a:ea typeface="Poppins"/>
                <a:cs typeface="Poppins"/>
                <a:sym typeface="Poppins"/>
              </a:rPr>
              <a:t> </a:t>
            </a:r>
            <a:r>
              <a:rPr b="1" lang="en-US" sz="1500">
                <a:solidFill>
                  <a:srgbClr val="BE123C"/>
                </a:solidFill>
                <a:latin typeface="Poppins"/>
                <a:ea typeface="Poppins"/>
                <a:cs typeface="Poppins"/>
                <a:sym typeface="Poppins"/>
              </a:rPr>
              <a:t>ODRL Extensies</a:t>
            </a:r>
            <a:r>
              <a:rPr b="1" i="0" lang="en-US" sz="1500" u="none" cap="none" strike="noStrike">
                <a:solidFill>
                  <a:srgbClr val="BE123C"/>
                </a:solidFill>
                <a:latin typeface="Poppins"/>
                <a:ea typeface="Poppins"/>
                <a:cs typeface="Poppins"/>
                <a:sym typeface="Poppins"/>
              </a:rPr>
              <a:t>?</a:t>
            </a:r>
            <a:endParaRPr/>
          </a:p>
        </p:txBody>
      </p:sp>
      <p:sp>
        <p:nvSpPr>
          <p:cNvPr id="206" name="Google Shape;206;p20"/>
          <p:cNvSpPr txBox="1"/>
          <p:nvPr/>
        </p:nvSpPr>
        <p:spPr>
          <a:xfrm>
            <a:off x="800100" y="5065122"/>
            <a:ext cx="4676700" cy="8727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350" u="none" cap="none" strike="noStrike">
                <a:solidFill>
                  <a:srgbClr val="881337"/>
                </a:solidFill>
                <a:latin typeface="Inter"/>
                <a:ea typeface="Inter"/>
                <a:cs typeface="Inter"/>
                <a:sym typeface="Inter"/>
              </a:rPr>
              <a:t>Via ODRL extensies </a:t>
            </a:r>
            <a:r>
              <a:rPr lang="en-US" sz="1350">
                <a:solidFill>
                  <a:srgbClr val="881337"/>
                </a:solidFill>
                <a:latin typeface="Inter"/>
                <a:ea typeface="Inter"/>
                <a:cs typeface="Inter"/>
                <a:sym typeface="Inter"/>
              </a:rPr>
              <a:t>(custom operators) zouden we</a:t>
            </a:r>
            <a:r>
              <a:rPr b="0" i="0" lang="en-US" sz="1350" u="none" cap="none" strike="noStrike">
                <a:solidFill>
                  <a:srgbClr val="881337"/>
                </a:solidFill>
                <a:latin typeface="Inter"/>
                <a:ea typeface="Inter"/>
                <a:cs typeface="Inter"/>
                <a:sym typeface="Inter"/>
              </a:rPr>
              <a:t> het conceptuele beleid kunnen linken aan technische rulesets (zoals Rego, CEL, Cedar).</a:t>
            </a:r>
            <a:endParaRPr/>
          </a:p>
        </p:txBody>
      </p:sp>
      <p:sp>
        <p:nvSpPr>
          <p:cNvPr id="207" name="Google Shape;207;p20"/>
          <p:cNvSpPr txBox="1"/>
          <p:nvPr/>
        </p:nvSpPr>
        <p:spPr>
          <a:xfrm>
            <a:off x="571500" y="425797"/>
            <a:ext cx="11601450" cy="6000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3150" u="none" cap="none" strike="noStrike">
                <a:solidFill>
                  <a:srgbClr val="0F172A"/>
                </a:solidFill>
                <a:latin typeface="Poppins SemiBold"/>
                <a:ea typeface="Poppins SemiBold"/>
                <a:cs typeface="Poppins SemiBold"/>
                <a:sym typeface="Poppins SemiBold"/>
              </a:rPr>
              <a:t>Aandachtspunt 1: Evaluatie Semantiek</a:t>
            </a:r>
            <a:endParaRPr/>
          </a:p>
        </p:txBody>
      </p:sp>
      <p:pic>
        <p:nvPicPr>
          <p:cNvPr descr="Graag een diagram met illustratie over het verschil tussen conceptueel/juridisch beleid en technisch uitvoerbaar beleid. Zonder titel. ratio 4:3 portet ongeveer. Tekst slide: Aandachtspunt 1: Evaluatie Semantiek&#10;&#10;Hoewel ODRL perfect is voor conceptueel en juridisch beleid, mist het native ondersteuning voor een sluitende evaluatie semantiek. ODRL &quot;weet&quot; niet hoe het zichzelf op technisch moet afdwingen.&#10;&#10;Dit betekent dat ODRL op zichzelf niet direct bruikbaar is als technisch toegangsbeleid om real-time toegangsbesluiten (Allow/Deny) te nemen in IT componenten.&#10;&#10;Oplossing in de Werkgroep: ODRL Extensies?&#10;&#10;Via ODRL extensies (custom operators) zouden we het conceptuele beleid kunnen linken aan technische rulesets (zoals Rego, CEL, Cedar).&#10;" id="208" name="Google Shape;208;p20"/>
          <p:cNvPicPr preferRelativeResize="0"/>
          <p:nvPr/>
        </p:nvPicPr>
        <p:blipFill>
          <a:blip r:embed="rId4">
            <a:alphaModFix/>
          </a:blip>
          <a:stretch>
            <a:fillRect/>
          </a:stretch>
        </p:blipFill>
        <p:spPr>
          <a:xfrm>
            <a:off x="7471425" y="1221862"/>
            <a:ext cx="3617775" cy="48401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2" name="Shape 212"/>
        <p:cNvGrpSpPr/>
        <p:nvPr/>
      </p:nvGrpSpPr>
      <p:grpSpPr>
        <a:xfrm>
          <a:off x="0" y="0"/>
          <a:ext cx="0" cy="0"/>
          <a:chOff x="0" y="0"/>
          <a:chExt cx="0" cy="0"/>
        </a:xfrm>
      </p:grpSpPr>
      <p:pic>
        <p:nvPicPr>
          <p:cNvPr descr="image.png" id="213" name="Google Shape;213;p21"/>
          <p:cNvPicPr preferRelativeResize="0"/>
          <p:nvPr/>
        </p:nvPicPr>
        <p:blipFill rotWithShape="1">
          <a:blip r:embed="rId3">
            <a:alphaModFix/>
          </a:blip>
          <a:srcRect b="0" l="0" r="0" t="0"/>
          <a:stretch/>
        </p:blipFill>
        <p:spPr>
          <a:xfrm>
            <a:off x="6334125" y="1757362"/>
            <a:ext cx="5286375" cy="4000500"/>
          </a:xfrm>
          <a:prstGeom prst="rect">
            <a:avLst/>
          </a:prstGeom>
          <a:noFill/>
          <a:ln>
            <a:noFill/>
          </a:ln>
        </p:spPr>
      </p:pic>
      <p:sp>
        <p:nvSpPr>
          <p:cNvPr id="214" name="Google Shape;214;p21"/>
          <p:cNvSpPr txBox="1"/>
          <p:nvPr/>
        </p:nvSpPr>
        <p:spPr>
          <a:xfrm>
            <a:off x="809625" y="1449037"/>
            <a:ext cx="5286300" cy="17085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Inter"/>
                <a:ea typeface="Inter"/>
                <a:cs typeface="Inter"/>
                <a:sym typeface="Inter"/>
              </a:rPr>
              <a:t>De wens is dat beleid ge</a:t>
            </a:r>
            <a:r>
              <a:rPr lang="en-US" sz="1500">
                <a:solidFill>
                  <a:srgbClr val="334155"/>
                </a:solidFill>
                <a:latin typeface="Inter"/>
                <a:ea typeface="Inter"/>
                <a:cs typeface="Inter"/>
                <a:sym typeface="Inter"/>
              </a:rPr>
              <a:t>trapt en overdraagbaar </a:t>
            </a:r>
            <a:r>
              <a:rPr b="0" i="0" lang="en-US" sz="1500" u="none" cap="none" strike="noStrike">
                <a:solidFill>
                  <a:srgbClr val="334155"/>
                </a:solidFill>
                <a:latin typeface="Inter"/>
                <a:ea typeface="Inter"/>
                <a:cs typeface="Inter"/>
                <a:sym typeface="Inter"/>
              </a:rPr>
              <a:t>kan </a:t>
            </a:r>
            <a:r>
              <a:rPr lang="en-US" sz="1500">
                <a:solidFill>
                  <a:srgbClr val="334155"/>
                </a:solidFill>
                <a:latin typeface="Inter"/>
                <a:ea typeface="Inter"/>
                <a:cs typeface="Inter"/>
                <a:sym typeface="Inter"/>
              </a:rPr>
              <a:t>worden gedefinieerd.</a:t>
            </a:r>
            <a:r>
              <a:rPr b="0" i="0" lang="en-US" sz="1500" u="none" cap="none" strike="noStrike">
                <a:solidFill>
                  <a:srgbClr val="334155"/>
                </a:solidFill>
                <a:latin typeface="Inter"/>
                <a:ea typeface="Inter"/>
                <a:cs typeface="Inter"/>
                <a:sym typeface="Inter"/>
              </a:rPr>
              <a:t> </a:t>
            </a:r>
            <a:endParaRPr b="0" i="0" sz="1500" u="none" cap="none" strike="noStrike">
              <a:solidFill>
                <a:srgbClr val="334155"/>
              </a:solidFill>
              <a:latin typeface="Inter"/>
              <a:ea typeface="Inter"/>
              <a:cs typeface="Inter"/>
              <a:sym typeface="Inter"/>
            </a:endParaRPr>
          </a:p>
          <a:p>
            <a:pPr indent="0" lvl="0" marL="0" marR="0" rtl="0" algn="l">
              <a:lnSpc>
                <a:spcPct val="160000"/>
              </a:lnSpc>
              <a:spcBef>
                <a:spcPts val="0"/>
              </a:spcBef>
              <a:spcAft>
                <a:spcPts val="0"/>
              </a:spcAft>
              <a:buNone/>
            </a:pPr>
            <a:r>
              <a:rPr lang="en-US" sz="1500">
                <a:solidFill>
                  <a:srgbClr val="334155"/>
                </a:solidFill>
                <a:latin typeface="Inter"/>
                <a:ea typeface="Inter"/>
                <a:cs typeface="Inter"/>
                <a:sym typeface="Inter"/>
              </a:rPr>
              <a:t>Wanneer stelsels gedeeld beleid definieren of wanneer bronhouders eigen toegangsbeleid definieren voor centrale ontsluitingspunten kan dit conflicteren. </a:t>
            </a:r>
            <a:endParaRPr sz="1500">
              <a:solidFill>
                <a:srgbClr val="334155"/>
              </a:solidFill>
              <a:latin typeface="Inter"/>
              <a:ea typeface="Inter"/>
              <a:cs typeface="Inter"/>
              <a:sym typeface="Inter"/>
            </a:endParaRPr>
          </a:p>
        </p:txBody>
      </p:sp>
      <p:pic>
        <p:nvPicPr>
          <p:cNvPr id="215" name="Google Shape;215;p21"/>
          <p:cNvPicPr preferRelativeResize="0"/>
          <p:nvPr/>
        </p:nvPicPr>
        <p:blipFill rotWithShape="1">
          <a:blip r:embed="rId4">
            <a:alphaModFix/>
          </a:blip>
          <a:srcRect b="524" l="0" r="0" t="524"/>
          <a:stretch/>
        </p:blipFill>
        <p:spPr>
          <a:xfrm>
            <a:off x="6334125" y="1269425"/>
            <a:ext cx="5286374" cy="5231124"/>
          </a:xfrm>
          <a:prstGeom prst="rect">
            <a:avLst/>
          </a:prstGeom>
          <a:noFill/>
          <a:ln>
            <a:noFill/>
          </a:ln>
        </p:spPr>
      </p:pic>
      <p:sp>
        <p:nvSpPr>
          <p:cNvPr id="216" name="Google Shape;216;p21"/>
          <p:cNvSpPr txBox="1"/>
          <p:nvPr/>
        </p:nvSpPr>
        <p:spPr>
          <a:xfrm>
            <a:off x="571500" y="571500"/>
            <a:ext cx="11601600" cy="600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3150" u="none" cap="none" strike="noStrike">
                <a:solidFill>
                  <a:srgbClr val="0F172A"/>
                </a:solidFill>
                <a:latin typeface="Poppins SemiBold"/>
                <a:ea typeface="Poppins SemiBold"/>
                <a:cs typeface="Poppins SemiBold"/>
                <a:sym typeface="Poppins SemiBold"/>
              </a:rPr>
              <a:t>Aandachtspunt </a:t>
            </a:r>
            <a:r>
              <a:rPr b="0" i="0" lang="en-US" sz="3150" u="none" cap="none" strike="noStrike">
                <a:solidFill>
                  <a:srgbClr val="0F172A"/>
                </a:solidFill>
                <a:latin typeface="Poppins SemiBold"/>
                <a:ea typeface="Poppins SemiBold"/>
                <a:cs typeface="Poppins SemiBold"/>
                <a:sym typeface="Poppins SemiBold"/>
              </a:rPr>
              <a:t>2</a:t>
            </a:r>
            <a:r>
              <a:rPr b="0" i="0" lang="en-US" sz="3150" u="none" cap="none" strike="noStrike">
                <a:solidFill>
                  <a:srgbClr val="0F172A"/>
                </a:solidFill>
                <a:latin typeface="Poppins SemiBold"/>
                <a:ea typeface="Poppins SemiBold"/>
                <a:cs typeface="Poppins SemiBold"/>
                <a:sym typeface="Poppins SemiBold"/>
              </a:rPr>
              <a:t>: Hiërarchie &amp; Conflicten</a:t>
            </a:r>
            <a:endParaRPr/>
          </a:p>
        </p:txBody>
      </p:sp>
      <p:pic>
        <p:nvPicPr>
          <p:cNvPr descr="image.png" id="217" name="Google Shape;217;p21"/>
          <p:cNvPicPr preferRelativeResize="0"/>
          <p:nvPr/>
        </p:nvPicPr>
        <p:blipFill rotWithShape="1">
          <a:blip r:embed="rId5">
            <a:alphaModFix/>
          </a:blip>
          <a:srcRect b="0" l="0" r="0" t="0"/>
          <a:stretch/>
        </p:blipFill>
        <p:spPr>
          <a:xfrm>
            <a:off x="718650" y="4631750"/>
            <a:ext cx="5095875" cy="1868800"/>
          </a:xfrm>
          <a:prstGeom prst="rect">
            <a:avLst/>
          </a:prstGeom>
          <a:noFill/>
          <a:ln>
            <a:noFill/>
          </a:ln>
        </p:spPr>
      </p:pic>
      <p:sp>
        <p:nvSpPr>
          <p:cNvPr id="218" name="Google Shape;218;p21"/>
          <p:cNvSpPr txBox="1"/>
          <p:nvPr/>
        </p:nvSpPr>
        <p:spPr>
          <a:xfrm>
            <a:off x="947250" y="4822247"/>
            <a:ext cx="4910700" cy="231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500">
                <a:solidFill>
                  <a:srgbClr val="BE123C"/>
                </a:solidFill>
                <a:latin typeface="Poppins"/>
                <a:ea typeface="Poppins"/>
                <a:cs typeface="Poppins"/>
                <a:sym typeface="Poppins"/>
              </a:rPr>
              <a:t>Oplossingsrichting</a:t>
            </a:r>
            <a:r>
              <a:rPr b="1" i="0" lang="en-US" sz="1500" u="none" cap="none" strike="noStrike">
                <a:solidFill>
                  <a:srgbClr val="BE123C"/>
                </a:solidFill>
                <a:latin typeface="Poppins"/>
                <a:ea typeface="Poppins"/>
                <a:cs typeface="Poppins"/>
                <a:sym typeface="Poppins"/>
              </a:rPr>
              <a:t>: odrl:</a:t>
            </a:r>
            <a:r>
              <a:rPr b="1" lang="en-US" sz="1500">
                <a:solidFill>
                  <a:srgbClr val="BE123C"/>
                </a:solidFill>
                <a:latin typeface="Poppins"/>
                <a:ea typeface="Poppins"/>
                <a:cs typeface="Poppins"/>
                <a:sym typeface="Poppins"/>
              </a:rPr>
              <a:t>inheritFrom</a:t>
            </a:r>
            <a:r>
              <a:rPr b="1" i="0" lang="en-US" sz="1500" u="none" cap="none" strike="noStrike">
                <a:solidFill>
                  <a:srgbClr val="BE123C"/>
                </a:solidFill>
                <a:latin typeface="Poppins"/>
                <a:ea typeface="Poppins"/>
                <a:cs typeface="Poppins"/>
                <a:sym typeface="Poppins"/>
              </a:rPr>
              <a:t>?</a:t>
            </a:r>
            <a:endParaRPr/>
          </a:p>
        </p:txBody>
      </p:sp>
      <p:sp>
        <p:nvSpPr>
          <p:cNvPr id="219" name="Google Shape;219;p21"/>
          <p:cNvSpPr txBox="1"/>
          <p:nvPr/>
        </p:nvSpPr>
        <p:spPr>
          <a:xfrm>
            <a:off x="947250" y="5203247"/>
            <a:ext cx="4676700" cy="12051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lang="en-US" sz="1350">
                <a:solidFill>
                  <a:srgbClr val="881337"/>
                </a:solidFill>
                <a:latin typeface="Inter"/>
                <a:ea typeface="Inter"/>
                <a:cs typeface="Inter"/>
                <a:sym typeface="Inter"/>
              </a:rPr>
              <a:t>ODRL ondersteunt een hierarchie o.b.v het “policy:inheritFrom”. We kunnen verkennen of dit gebruikt kan worden om hierarchie te bieden en in welke mate  de conflictresolutie gebruikt kan worden.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